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8"/>
  </p:notesMasterIdLst>
  <p:sldIdLst>
    <p:sldId id="2773" r:id="rId2"/>
    <p:sldId id="2774" r:id="rId3"/>
    <p:sldId id="2822" r:id="rId4"/>
    <p:sldId id="2775" r:id="rId5"/>
    <p:sldId id="2776" r:id="rId6"/>
    <p:sldId id="2802" r:id="rId7"/>
    <p:sldId id="2817" r:id="rId8"/>
    <p:sldId id="2815" r:id="rId9"/>
    <p:sldId id="2810" r:id="rId10"/>
    <p:sldId id="2803" r:id="rId11"/>
    <p:sldId id="2812" r:id="rId12"/>
    <p:sldId id="2816" r:id="rId13"/>
    <p:sldId id="2814" r:id="rId14"/>
    <p:sldId id="2786" r:id="rId15"/>
    <p:sldId id="2801" r:id="rId16"/>
    <p:sldId id="2804" r:id="rId17"/>
    <p:sldId id="2785" r:id="rId18"/>
    <p:sldId id="2818" r:id="rId19"/>
    <p:sldId id="2819" r:id="rId20"/>
    <p:sldId id="2795" r:id="rId21"/>
    <p:sldId id="2805" r:id="rId22"/>
    <p:sldId id="2790" r:id="rId23"/>
    <p:sldId id="2806" r:id="rId24"/>
    <p:sldId id="2820" r:id="rId25"/>
    <p:sldId id="2821" r:id="rId26"/>
    <p:sldId id="2807" r:id="rId27"/>
  </p:sldIdLst>
  <p:sldSz cx="12858750" cy="7232650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052"/>
    <a:srgbClr val="F1BE08"/>
    <a:srgbClr val="2A2B2D"/>
    <a:srgbClr val="F2F2F2"/>
    <a:srgbClr val="192F53"/>
    <a:srgbClr val="375D81"/>
    <a:srgbClr val="E1E6FA"/>
    <a:srgbClr val="0070C0"/>
    <a:srgbClr val="DBDBDB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2986" autoAdjust="0"/>
  </p:normalViewPr>
  <p:slideViewPr>
    <p:cSldViewPr>
      <p:cViewPr varScale="1">
        <p:scale>
          <a:sx n="59" d="100"/>
          <a:sy n="59" d="100"/>
        </p:scale>
        <p:origin x="600" y="82"/>
      </p:cViewPr>
      <p:guideLst>
        <p:guide orient="horz" pos="373"/>
        <p:guide pos="4050"/>
        <p:guide pos="557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333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790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00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68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949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26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4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3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407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159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7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2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738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205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55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4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813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45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恭喜金榜题名，希望不负韶华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92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97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62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1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537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9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93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1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 flipV="1">
            <a:off x="0" y="7048618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5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08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24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83" r:id="rId2"/>
    <p:sldLayoutId id="2147484024" r:id="rId3"/>
    <p:sldLayoutId id="214748402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61223" cy="7232650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60887" y="0"/>
            <a:ext cx="7797863" cy="7232650"/>
          </a:xfrm>
          <a:prstGeom prst="rect">
            <a:avLst/>
          </a:prstGeom>
          <a:solidFill>
            <a:srgbClr val="F1B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6507469" y="2772718"/>
            <a:ext cx="18774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学生会</a:t>
            </a:r>
          </a:p>
        </p:txBody>
      </p:sp>
      <p:sp>
        <p:nvSpPr>
          <p:cNvPr id="17" name="文本框 66"/>
          <p:cNvSpPr txBox="1">
            <a:spLocks noChangeArrowheads="1"/>
          </p:cNvSpPr>
          <p:nvPr/>
        </p:nvSpPr>
        <p:spPr bwMode="auto">
          <a:xfrm>
            <a:off x="6507469" y="3800207"/>
            <a:ext cx="361464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recruitment teach-in of Students' union,2018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66"/>
          <p:cNvSpPr txBox="1">
            <a:spLocks noChangeArrowheads="1"/>
          </p:cNvSpPr>
          <p:nvPr/>
        </p:nvSpPr>
        <p:spPr bwMode="auto">
          <a:xfrm>
            <a:off x="6507469" y="3445299"/>
            <a:ext cx="20697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招新宣讲会</a:t>
            </a:r>
          </a:p>
        </p:txBody>
      </p:sp>
      <p:sp>
        <p:nvSpPr>
          <p:cNvPr id="19" name="椭圆 18"/>
          <p:cNvSpPr/>
          <p:nvPr/>
        </p:nvSpPr>
        <p:spPr>
          <a:xfrm>
            <a:off x="3840684" y="2225096"/>
            <a:ext cx="2440406" cy="244040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奥特曼 - Remember (Original 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4575" y="-960271"/>
            <a:ext cx="609600" cy="609600"/>
          </a:xfrm>
          <a:prstGeom prst="rect">
            <a:avLst/>
          </a:prstGeom>
        </p:spPr>
      </p:pic>
      <p:pic>
        <p:nvPicPr>
          <p:cNvPr id="3" name="光阴仙子">
            <a:hlinkClick r:id="" action="ppaction://media"/>
            <a:extLst>
              <a:ext uri="{FF2B5EF4-FFF2-40B4-BE49-F238E27FC236}">
                <a16:creationId xmlns:a16="http://schemas.microsoft.com/office/drawing/2014/main" id="{998A9D43-FAF3-48FF-A146-1776242C5F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64943" y="1024037"/>
            <a:ext cx="609600" cy="6096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D18C64B9-9814-48E9-8968-CBFEF27E0046}"/>
              </a:ext>
            </a:extLst>
          </p:cNvPr>
          <p:cNvSpPr/>
          <p:nvPr/>
        </p:nvSpPr>
        <p:spPr>
          <a:xfrm>
            <a:off x="4011177" y="2367677"/>
            <a:ext cx="2099420" cy="2155243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77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3499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12" grpId="0" animBg="1"/>
      <p:bldP spid="16" grpId="0"/>
      <p:bldP spid="17" grpId="0"/>
      <p:bldP spid="18" grpId="0"/>
      <p:bldP spid="19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119" y="1096045"/>
            <a:ext cx="8280920" cy="55444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493625" y="4050299"/>
            <a:ext cx="4191592" cy="1898571"/>
          </a:xfrm>
          <a:prstGeom prst="rect">
            <a:avLst/>
          </a:prstGeom>
          <a:solidFill>
            <a:schemeClr val="accent1">
              <a:alpha val="76862"/>
            </a:schemeClr>
          </a:solidFill>
          <a:ln>
            <a:noFill/>
          </a:ln>
          <a:extLst/>
        </p:spPr>
        <p:txBody>
          <a:bodyPr lIns="189833" tIns="113900" rIns="189833" bIns="1139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外联部是一个连接学校与社会的人才汇聚地，没有光鲜亮丽的舞台却教会了你如何低调做人高调做事，频繁的与商家交流更是锻炼了你非凡的口才，与商家有良好的沟通更是给你未来的事业奠定了一份良好的基础。</a:t>
            </a:r>
            <a:endParaRPr lang="en-US" altLang="zh-CN" sz="18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0517" y="1422018"/>
            <a:ext cx="2176450" cy="607068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部门职能：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29038" y="1919137"/>
            <a:ext cx="1560664" cy="119463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联络商家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财务管理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广告制作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1382F2-460B-4CC1-AC3A-D9CDCEE61E08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E04261-8CCA-45CB-9F74-2E04A4AA0636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43B57F-26AB-43F7-8C73-0BBB06AE4C27}"/>
              </a:ext>
            </a:extLst>
          </p:cNvPr>
          <p:cNvSpPr txBox="1"/>
          <p:nvPr/>
        </p:nvSpPr>
        <p:spPr>
          <a:xfrm>
            <a:off x="884759" y="291351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外联部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A08753-DCED-4A50-950A-23E0B870D8CB}"/>
              </a:ext>
            </a:extLst>
          </p:cNvPr>
          <p:cNvSpPr txBox="1"/>
          <p:nvPr/>
        </p:nvSpPr>
        <p:spPr>
          <a:xfrm>
            <a:off x="372973" y="731157"/>
            <a:ext cx="2741987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PUBLIC RELATIONS DEPARTMENT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4516D8-F6E1-405D-9FB7-B5753F2BEC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6" y="341895"/>
            <a:ext cx="427176" cy="4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93" y="1265310"/>
            <a:ext cx="7632848" cy="51125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00078" y="1948972"/>
            <a:ext cx="5329867" cy="1462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19565" y="5594188"/>
            <a:ext cx="2510380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978111" y="3947539"/>
            <a:ext cx="3151834" cy="125296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品牌活动：迎新晚会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元旦晚会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大学生艺术节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毕业生晚会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944731" y="1948972"/>
            <a:ext cx="5040560" cy="1613565"/>
          </a:xfrm>
          <a:prstGeom prst="rect">
            <a:avLst/>
          </a:prstGeom>
          <a:noFill/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文艺部以提高同学们艺术文化修养，营造良好的校园文化为目的，组织开展文艺比赛与文艺演出提高同学们的校园生活质量，丰富校园生活色彩。文艺部给予每一个有才华有特长的同学展示自我的舞台和机会。</a:t>
            </a:r>
            <a:endParaRPr lang="en-US" altLang="zh-CN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885759" y="5649372"/>
            <a:ext cx="2099532" cy="38835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下属组织：艺和团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2B5C69-A376-4C68-A67B-49E6D45FE22E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8418C0-E1C8-47E8-9FD1-0C338CD33A66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2D8821-414C-4F54-8009-A6CFF5664E02}"/>
              </a:ext>
            </a:extLst>
          </p:cNvPr>
          <p:cNvSpPr txBox="1"/>
          <p:nvPr/>
        </p:nvSpPr>
        <p:spPr>
          <a:xfrm>
            <a:off x="884759" y="291351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文艺部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981F78-CC66-4CE8-A714-149CE08542C0}"/>
              </a:ext>
            </a:extLst>
          </p:cNvPr>
          <p:cNvSpPr txBox="1"/>
          <p:nvPr/>
        </p:nvSpPr>
        <p:spPr>
          <a:xfrm>
            <a:off x="372973" y="731157"/>
            <a:ext cx="1691059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ARTS DEPARTMENT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4A746-7B14-44D0-8C27-40346E980A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6" y="341895"/>
            <a:ext cx="427176" cy="4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 animBg="1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119" y="1096045"/>
            <a:ext cx="8280920" cy="55444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493625" y="3956636"/>
            <a:ext cx="4423582" cy="1853996"/>
          </a:xfrm>
          <a:prstGeom prst="rect">
            <a:avLst/>
          </a:prstGeom>
          <a:solidFill>
            <a:schemeClr val="accent1">
              <a:alpha val="76862"/>
            </a:schemeClr>
          </a:solidFill>
          <a:ln>
            <a:noFill/>
          </a:ln>
          <a:extLst/>
        </p:spPr>
        <p:txBody>
          <a:bodyPr lIns="189833" tIns="113900" rIns="189833" bIns="1139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心理协会是以关注大学生心理发展为主的部门，其宗旨是通过多种活动方式</a:t>
            </a:r>
            <a:r>
              <a:rPr lang="en-US" altLang="zh-CN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引导大学生积极，健康的心理态度，丰富大学生活。将工作重心放到关注同学们的心理健康上去。在日常工作中多宣传一些心理健康方面的知识</a:t>
            </a:r>
            <a:r>
              <a:rPr lang="en-US" altLang="zh-CN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zh-CN" alt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0517" y="1422018"/>
            <a:ext cx="2176450" cy="607068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品牌活动：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00783" y="2081383"/>
            <a:ext cx="2731604" cy="119463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心理素质拓展训练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心理剧大赛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心理健康周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1382F2-460B-4CC1-AC3A-D9CDCEE61E08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E04261-8CCA-45CB-9F74-2E04A4AA0636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43B57F-26AB-43F7-8C73-0BBB06AE4C27}"/>
              </a:ext>
            </a:extLst>
          </p:cNvPr>
          <p:cNvSpPr txBox="1"/>
          <p:nvPr/>
        </p:nvSpPr>
        <p:spPr>
          <a:xfrm>
            <a:off x="884759" y="291351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心理协会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A08753-DCED-4A50-950A-23E0B870D8CB}"/>
              </a:ext>
            </a:extLst>
          </p:cNvPr>
          <p:cNvSpPr txBox="1"/>
          <p:nvPr/>
        </p:nvSpPr>
        <p:spPr>
          <a:xfrm>
            <a:off x="372973" y="731157"/>
            <a:ext cx="251558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MENTAL HEALTH ASSOCIATION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4516D8-F6E1-405D-9FB7-B5753F2BEC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4" y="341895"/>
            <a:ext cx="325260" cy="4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93" y="1265310"/>
            <a:ext cx="7632848" cy="51125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00078" y="1948972"/>
            <a:ext cx="5329867" cy="1462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19565" y="5594188"/>
            <a:ext cx="2510380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978111" y="3947539"/>
            <a:ext cx="3500146" cy="125296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品牌活动：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IT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文化节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动漫节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学习经验交流大会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考研经验交流大会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944731" y="2049603"/>
            <a:ext cx="5040560" cy="1613565"/>
          </a:xfrm>
          <a:prstGeom prst="rect">
            <a:avLst/>
          </a:prstGeom>
          <a:noFill/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学习部是学院开展学术活动的主要组织策划者。通过举办集知识性，趣味性于一体的大型校级活动激发同学们的学习兴趣，极大地丰富同学们的大学生活，配合学院老师为师生搭起一座桥梁。</a:t>
            </a:r>
            <a:endParaRPr lang="en-US" altLang="zh-CN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885759" y="5649372"/>
            <a:ext cx="2099532" cy="38835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下属组织：学习团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2B5C69-A376-4C68-A67B-49E6D45FE22E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8418C0-E1C8-47E8-9FD1-0C338CD33A66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2D8821-414C-4F54-8009-A6CFF5664E02}"/>
              </a:ext>
            </a:extLst>
          </p:cNvPr>
          <p:cNvSpPr txBox="1"/>
          <p:nvPr/>
        </p:nvSpPr>
        <p:spPr>
          <a:xfrm>
            <a:off x="884759" y="291351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981F78-CC66-4CE8-A714-149CE08542C0}"/>
              </a:ext>
            </a:extLst>
          </p:cNvPr>
          <p:cNvSpPr txBox="1"/>
          <p:nvPr/>
        </p:nvSpPr>
        <p:spPr>
          <a:xfrm>
            <a:off x="372973" y="731157"/>
            <a:ext cx="2068919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LEARNING DEPARTMENT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4A746-7B14-44D0-8C27-40346E980A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5" y="341895"/>
            <a:ext cx="384458" cy="4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 animBg="1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>
            <a:grpSpLocks/>
          </p:cNvGrpSpPr>
          <p:nvPr/>
        </p:nvGrpSpPr>
        <p:grpSpPr bwMode="auto">
          <a:xfrm>
            <a:off x="713993" y="3536272"/>
            <a:ext cx="3623746" cy="618380"/>
            <a:chOff x="-1032447" y="0"/>
            <a:chExt cx="2967616" cy="506624"/>
          </a:xfrm>
          <a:solidFill>
            <a:schemeClr val="accent1"/>
          </a:solidFill>
        </p:grpSpPr>
        <p:sp>
          <p:nvSpPr>
            <p:cNvPr id="5" name="圆角矩形 33"/>
            <p:cNvSpPr>
              <a:spLocks noChangeArrowheads="1"/>
            </p:cNvSpPr>
            <p:nvPr/>
          </p:nvSpPr>
          <p:spPr bwMode="auto">
            <a:xfrm>
              <a:off x="-1032447" y="73989"/>
              <a:ext cx="2967616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等腰三角形 34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椭圆 35"/>
          <p:cNvSpPr>
            <a:spLocks noChangeArrowheads="1"/>
          </p:cNvSpPr>
          <p:nvPr/>
        </p:nvSpPr>
        <p:spPr bwMode="auto">
          <a:xfrm>
            <a:off x="2507798" y="1931196"/>
            <a:ext cx="1294916" cy="12949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zh-CN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组合 36"/>
          <p:cNvGrpSpPr>
            <a:grpSpLocks/>
          </p:cNvGrpSpPr>
          <p:nvPr/>
        </p:nvGrpSpPr>
        <p:grpSpPr bwMode="auto">
          <a:xfrm flipV="1">
            <a:off x="4196228" y="3627380"/>
            <a:ext cx="2363028" cy="618381"/>
            <a:chOff x="0" y="0"/>
            <a:chExt cx="1935168" cy="506624"/>
          </a:xfrm>
          <a:solidFill>
            <a:schemeClr val="accent2"/>
          </a:solidFill>
        </p:grpSpPr>
        <p:sp>
          <p:nvSpPr>
            <p:cNvPr id="9" name="圆角矩形 37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等腰三角形 38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椭圆 39"/>
          <p:cNvSpPr>
            <a:spLocks noChangeArrowheads="1"/>
          </p:cNvSpPr>
          <p:nvPr/>
        </p:nvSpPr>
        <p:spPr bwMode="auto">
          <a:xfrm>
            <a:off x="4808792" y="4657803"/>
            <a:ext cx="1294916" cy="12949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zh-CN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组合 40"/>
          <p:cNvGrpSpPr>
            <a:grpSpLocks/>
          </p:cNvGrpSpPr>
          <p:nvPr/>
        </p:nvGrpSpPr>
        <p:grpSpPr bwMode="auto">
          <a:xfrm>
            <a:off x="6421623" y="3536272"/>
            <a:ext cx="2364965" cy="618380"/>
            <a:chOff x="0" y="0"/>
            <a:chExt cx="1935168" cy="506624"/>
          </a:xfrm>
          <a:solidFill>
            <a:schemeClr val="accent3"/>
          </a:solidFill>
        </p:grpSpPr>
        <p:sp>
          <p:nvSpPr>
            <p:cNvPr id="13" name="圆角矩形 41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等腰三角形 42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43"/>
          <p:cNvSpPr>
            <a:spLocks noChangeArrowheads="1"/>
          </p:cNvSpPr>
          <p:nvPr/>
        </p:nvSpPr>
        <p:spPr bwMode="auto">
          <a:xfrm>
            <a:off x="6956645" y="1931196"/>
            <a:ext cx="1294916" cy="12949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zh-CN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椭圆 45"/>
          <p:cNvSpPr>
            <a:spLocks noChangeArrowheads="1"/>
          </p:cNvSpPr>
          <p:nvPr/>
        </p:nvSpPr>
        <p:spPr bwMode="auto">
          <a:xfrm>
            <a:off x="9178163" y="4657803"/>
            <a:ext cx="1294916" cy="12949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zh-CN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47"/>
          <p:cNvSpPr>
            <a:spLocks noChangeArrowheads="1"/>
          </p:cNvSpPr>
          <p:nvPr/>
        </p:nvSpPr>
        <p:spPr bwMode="auto">
          <a:xfrm>
            <a:off x="2413776" y="4636408"/>
            <a:ext cx="1625432" cy="101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与校内其他公益组织合作举办校级活动。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联系校外的公益组织并协助他们举办活动。</a:t>
            </a:r>
          </a:p>
        </p:txBody>
      </p:sp>
      <p:sp>
        <p:nvSpPr>
          <p:cNvPr id="19" name="TextBox 50"/>
          <p:cNvSpPr>
            <a:spLocks noChangeArrowheads="1"/>
          </p:cNvSpPr>
          <p:nvPr/>
        </p:nvSpPr>
        <p:spPr bwMode="auto">
          <a:xfrm>
            <a:off x="2413777" y="3778584"/>
            <a:ext cx="1459687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51"/>
          <p:cNvSpPr>
            <a:spLocks noChangeArrowheads="1"/>
          </p:cNvSpPr>
          <p:nvPr/>
        </p:nvSpPr>
        <p:spPr bwMode="auto">
          <a:xfrm>
            <a:off x="4635294" y="3778584"/>
            <a:ext cx="1459687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52"/>
          <p:cNvSpPr>
            <a:spLocks noChangeArrowheads="1"/>
          </p:cNvSpPr>
          <p:nvPr/>
        </p:nvSpPr>
        <p:spPr bwMode="auto">
          <a:xfrm>
            <a:off x="6959550" y="3778584"/>
            <a:ext cx="1457749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组合 53"/>
          <p:cNvGrpSpPr>
            <a:grpSpLocks/>
          </p:cNvGrpSpPr>
          <p:nvPr/>
        </p:nvGrpSpPr>
        <p:grpSpPr bwMode="auto">
          <a:xfrm flipV="1">
            <a:off x="8643137" y="3627378"/>
            <a:ext cx="3501620" cy="618382"/>
            <a:chOff x="-1" y="0"/>
            <a:chExt cx="2865253" cy="506625"/>
          </a:xfrm>
          <a:solidFill>
            <a:schemeClr val="accent4"/>
          </a:solidFill>
        </p:grpSpPr>
        <p:sp>
          <p:nvSpPr>
            <p:cNvPr id="23" name="圆角矩形 54"/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等腰三角形 55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56"/>
          <p:cNvSpPr>
            <a:spLocks noChangeArrowheads="1"/>
          </p:cNvSpPr>
          <p:nvPr/>
        </p:nvSpPr>
        <p:spPr bwMode="auto">
          <a:xfrm>
            <a:off x="9002724" y="3778584"/>
            <a:ext cx="1459688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58"/>
          <p:cNvSpPr>
            <a:spLocks noChangeArrowheads="1"/>
          </p:cNvSpPr>
          <p:nvPr/>
        </p:nvSpPr>
        <p:spPr bwMode="auto">
          <a:xfrm>
            <a:off x="4727375" y="1968023"/>
            <a:ext cx="1457749" cy="10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男子篮球队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女子篮球队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计算机足球队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计算机排球队</a:t>
            </a:r>
          </a:p>
        </p:txBody>
      </p:sp>
      <p:sp>
        <p:nvSpPr>
          <p:cNvPr id="29" name="TextBox 62"/>
          <p:cNvSpPr>
            <a:spLocks noChangeArrowheads="1"/>
          </p:cNvSpPr>
          <p:nvPr/>
        </p:nvSpPr>
        <p:spPr bwMode="auto">
          <a:xfrm>
            <a:off x="6873292" y="4766410"/>
            <a:ext cx="1459687" cy="7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编程小组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英语小组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高数小组</a:t>
            </a:r>
          </a:p>
        </p:txBody>
      </p:sp>
      <p:sp>
        <p:nvSpPr>
          <p:cNvPr id="31" name="TextBox 66"/>
          <p:cNvSpPr>
            <a:spLocks noChangeArrowheads="1"/>
          </p:cNvSpPr>
          <p:nvPr/>
        </p:nvSpPr>
        <p:spPr bwMode="auto">
          <a:xfrm>
            <a:off x="9016432" y="1968278"/>
            <a:ext cx="1459688" cy="10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艺和合唱团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艺和舞蹈团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艺和器乐团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艺和语言团</a:t>
            </a:r>
          </a:p>
        </p:txBody>
      </p:sp>
      <p:sp>
        <p:nvSpPr>
          <p:cNvPr id="32" name="TextBox 67"/>
          <p:cNvSpPr>
            <a:spLocks noChangeArrowheads="1"/>
          </p:cNvSpPr>
          <p:nvPr/>
        </p:nvSpPr>
        <p:spPr bwMode="auto">
          <a:xfrm>
            <a:off x="2616089" y="2394140"/>
            <a:ext cx="1099304" cy="40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爱心团</a:t>
            </a:r>
          </a:p>
        </p:txBody>
      </p:sp>
      <p:sp>
        <p:nvSpPr>
          <p:cNvPr id="33" name="TextBox 68"/>
          <p:cNvSpPr>
            <a:spLocks noChangeArrowheads="1"/>
          </p:cNvSpPr>
          <p:nvPr/>
        </p:nvSpPr>
        <p:spPr bwMode="auto">
          <a:xfrm>
            <a:off x="7088912" y="2363677"/>
            <a:ext cx="1028445" cy="40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学习团</a:t>
            </a:r>
          </a:p>
        </p:txBody>
      </p:sp>
      <p:sp>
        <p:nvSpPr>
          <p:cNvPr id="34" name="TextBox 70"/>
          <p:cNvSpPr>
            <a:spLocks noChangeArrowheads="1"/>
          </p:cNvSpPr>
          <p:nvPr/>
        </p:nvSpPr>
        <p:spPr bwMode="auto">
          <a:xfrm>
            <a:off x="4928143" y="5132162"/>
            <a:ext cx="1109970" cy="3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四大球队</a:t>
            </a:r>
          </a:p>
        </p:txBody>
      </p:sp>
      <p:sp>
        <p:nvSpPr>
          <p:cNvPr id="35" name="TextBox 72"/>
          <p:cNvSpPr>
            <a:spLocks noChangeArrowheads="1"/>
          </p:cNvSpPr>
          <p:nvPr/>
        </p:nvSpPr>
        <p:spPr bwMode="auto">
          <a:xfrm>
            <a:off x="9325396" y="5098434"/>
            <a:ext cx="1000449" cy="40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艺和团</a:t>
            </a:r>
          </a:p>
        </p:txBody>
      </p:sp>
      <p:sp>
        <p:nvSpPr>
          <p:cNvPr id="36" name="矩形 35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下属组织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72973" y="731157"/>
            <a:ext cx="295313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THE SUBORDINATE ORGANIZATIONS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45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9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9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  <p:bldP spid="11" grpId="0" bldLvl="0" animBg="1" autoUpdateAnimBg="0"/>
      <p:bldP spid="15" grpId="0" bldLvl="0" animBg="1" autoUpdateAnimBg="0"/>
      <p:bldP spid="16" grpId="0" bldLvl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5" grpId="0" bldLvl="0" autoUpdateAnimBg="0"/>
      <p:bldP spid="27" grpId="0" bldLvl="0" autoUpdateAnimBg="0"/>
      <p:bldP spid="29" grpId="0" bldLvl="0" autoUpdateAnimBg="0"/>
      <p:bldP spid="31" grpId="0" bldLvl="0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4"/>
          <p:cNvSpPr>
            <a:spLocks/>
          </p:cNvSpPr>
          <p:nvPr/>
        </p:nvSpPr>
        <p:spPr bwMode="auto">
          <a:xfrm rot="10800000">
            <a:off x="1643726" y="2286102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24"/>
          <p:cNvSpPr>
            <a:spLocks/>
          </p:cNvSpPr>
          <p:nvPr/>
        </p:nvSpPr>
        <p:spPr bwMode="auto">
          <a:xfrm rot="5400000" flipH="1">
            <a:off x="1903982" y="4006128"/>
            <a:ext cx="1459769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24"/>
          <p:cNvSpPr>
            <a:spLocks/>
          </p:cNvSpPr>
          <p:nvPr/>
        </p:nvSpPr>
        <p:spPr bwMode="auto">
          <a:xfrm flipH="1">
            <a:off x="3624008" y="3745873"/>
            <a:ext cx="1459769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24"/>
          <p:cNvSpPr>
            <a:spLocks/>
          </p:cNvSpPr>
          <p:nvPr/>
        </p:nvSpPr>
        <p:spPr bwMode="auto">
          <a:xfrm rot="5400000">
            <a:off x="3884267" y="2025844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24"/>
          <p:cNvSpPr>
            <a:spLocks/>
          </p:cNvSpPr>
          <p:nvPr/>
        </p:nvSpPr>
        <p:spPr bwMode="auto">
          <a:xfrm rot="10800000">
            <a:off x="5604293" y="2286102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24"/>
          <p:cNvSpPr>
            <a:spLocks/>
          </p:cNvSpPr>
          <p:nvPr/>
        </p:nvSpPr>
        <p:spPr bwMode="auto">
          <a:xfrm rot="5400000" flipH="1">
            <a:off x="5864549" y="4006127"/>
            <a:ext cx="1459769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1899499" y="2903175"/>
            <a:ext cx="264741" cy="230801"/>
            <a:chOff x="7540014" y="4306907"/>
            <a:chExt cx="389342" cy="339426"/>
          </a:xfrm>
          <a:solidFill>
            <a:schemeClr val="accent1"/>
          </a:solidFill>
        </p:grpSpPr>
        <p:sp>
          <p:nvSpPr>
            <p:cNvPr id="35" name="Freeform 110"/>
            <p:cNvSpPr>
              <a:spLocks/>
            </p:cNvSpPr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11"/>
            <p:cNvSpPr>
              <a:spLocks/>
            </p:cNvSpPr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12"/>
            <p:cNvSpPr>
              <a:spLocks/>
            </p:cNvSpPr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13"/>
            <p:cNvSpPr>
              <a:spLocks/>
            </p:cNvSpPr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14"/>
            <p:cNvSpPr>
              <a:spLocks/>
            </p:cNvSpPr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15"/>
            <p:cNvSpPr>
              <a:spLocks/>
            </p:cNvSpPr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16"/>
            <p:cNvSpPr>
              <a:spLocks/>
            </p:cNvSpPr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875055" y="4883375"/>
            <a:ext cx="223874" cy="228293"/>
            <a:chOff x="7160655" y="2178006"/>
            <a:chExt cx="379359" cy="386846"/>
          </a:xfrm>
          <a:solidFill>
            <a:schemeClr val="accent3"/>
          </a:solidFill>
        </p:grpSpPr>
        <p:sp>
          <p:nvSpPr>
            <p:cNvPr id="47" name="Freeform 36"/>
            <p:cNvSpPr>
              <a:spLocks noEditPoints="1"/>
            </p:cNvSpPr>
            <p:nvPr/>
          </p:nvSpPr>
          <p:spPr bwMode="auto">
            <a:xfrm>
              <a:off x="7277956" y="2178006"/>
              <a:ext cx="262058" cy="262058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1 w 79"/>
                <a:gd name="T5" fmla="*/ 63 h 79"/>
                <a:gd name="T6" fmla="*/ 11 w 79"/>
                <a:gd name="T7" fmla="*/ 63 h 79"/>
                <a:gd name="T8" fmla="*/ 17 w 79"/>
                <a:gd name="T9" fmla="*/ 68 h 79"/>
                <a:gd name="T10" fmla="*/ 64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8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0" y="28"/>
                    <a:pt x="0" y="49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6"/>
                    <a:pt x="15" y="67"/>
                    <a:pt x="17" y="68"/>
                  </a:cubicBezTo>
                  <a:cubicBezTo>
                    <a:pt x="31" y="79"/>
                    <a:pt x="51" y="78"/>
                    <a:pt x="64" y="65"/>
                  </a:cubicBezTo>
                  <a:cubicBezTo>
                    <a:pt x="78" y="51"/>
                    <a:pt x="79" y="29"/>
                    <a:pt x="65" y="14"/>
                  </a:cubicBezTo>
                  <a:close/>
                  <a:moveTo>
                    <a:pt x="58" y="59"/>
                  </a:moveTo>
                  <a:cubicBezTo>
                    <a:pt x="47" y="69"/>
                    <a:pt x="30" y="69"/>
                    <a:pt x="20" y="59"/>
                  </a:cubicBezTo>
                  <a:cubicBezTo>
                    <a:pt x="9" y="48"/>
                    <a:pt x="9" y="31"/>
                    <a:pt x="20" y="21"/>
                  </a:cubicBezTo>
                  <a:cubicBezTo>
                    <a:pt x="31" y="10"/>
                    <a:pt x="48" y="10"/>
                    <a:pt x="58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7160655" y="2400130"/>
              <a:ext cx="159730" cy="164722"/>
            </a:xfrm>
            <a:custGeom>
              <a:avLst/>
              <a:gdLst>
                <a:gd name="T0" fmla="*/ 0 w 64"/>
                <a:gd name="T1" fmla="*/ 52 h 66"/>
                <a:gd name="T2" fmla="*/ 12 w 64"/>
                <a:gd name="T3" fmla="*/ 66 h 66"/>
                <a:gd name="T4" fmla="*/ 64 w 64"/>
                <a:gd name="T5" fmla="*/ 8 h 66"/>
                <a:gd name="T6" fmla="*/ 55 w 64"/>
                <a:gd name="T7" fmla="*/ 0 h 66"/>
                <a:gd name="T8" fmla="*/ 0 w 64"/>
                <a:gd name="T9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2"/>
                  </a:moveTo>
                  <a:lnTo>
                    <a:pt x="12" y="66"/>
                  </a:lnTo>
                  <a:lnTo>
                    <a:pt x="64" y="8"/>
                  </a:lnTo>
                  <a:lnTo>
                    <a:pt x="55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7412728" y="2265358"/>
              <a:ext cx="99831" cy="119797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0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2242685" y="4505212"/>
            <a:ext cx="262159" cy="230801"/>
            <a:chOff x="6040049" y="4182118"/>
            <a:chExt cx="521619" cy="459224"/>
          </a:xfrm>
          <a:solidFill>
            <a:schemeClr val="accent2"/>
          </a:solidFill>
        </p:grpSpPr>
        <p:sp>
          <p:nvSpPr>
            <p:cNvPr id="51" name="Freeform 84"/>
            <p:cNvSpPr>
              <a:spLocks/>
            </p:cNvSpPr>
            <p:nvPr/>
          </p:nvSpPr>
          <p:spPr bwMode="auto">
            <a:xfrm>
              <a:off x="6087469" y="4202084"/>
              <a:ext cx="194671" cy="419291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85"/>
            <p:cNvSpPr>
              <a:spLocks/>
            </p:cNvSpPr>
            <p:nvPr/>
          </p:nvSpPr>
          <p:spPr bwMode="auto">
            <a:xfrm>
              <a:off x="6040049" y="4339353"/>
              <a:ext cx="27454" cy="147252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86"/>
            <p:cNvSpPr>
              <a:spLocks/>
            </p:cNvSpPr>
            <p:nvPr/>
          </p:nvSpPr>
          <p:spPr bwMode="auto">
            <a:xfrm>
              <a:off x="6329559" y="4296924"/>
              <a:ext cx="77370" cy="229612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87"/>
            <p:cNvSpPr>
              <a:spLocks/>
            </p:cNvSpPr>
            <p:nvPr/>
          </p:nvSpPr>
          <p:spPr bwMode="auto">
            <a:xfrm>
              <a:off x="6376980" y="4239521"/>
              <a:ext cx="102328" cy="341923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88"/>
            <p:cNvSpPr>
              <a:spLocks/>
            </p:cNvSpPr>
            <p:nvPr/>
          </p:nvSpPr>
          <p:spPr bwMode="auto">
            <a:xfrm>
              <a:off x="6436879" y="4182118"/>
              <a:ext cx="124789" cy="459224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6" name="Freeform 21"/>
          <p:cNvSpPr>
            <a:spLocks noChangeAspect="1" noEditPoints="1"/>
          </p:cNvSpPr>
          <p:nvPr/>
        </p:nvSpPr>
        <p:spPr bwMode="auto">
          <a:xfrm>
            <a:off x="4219781" y="3257644"/>
            <a:ext cx="259273" cy="230801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Freeform 49"/>
          <p:cNvSpPr>
            <a:spLocks noChangeAspect="1" noEditPoints="1"/>
          </p:cNvSpPr>
          <p:nvPr/>
        </p:nvSpPr>
        <p:spPr bwMode="auto">
          <a:xfrm>
            <a:off x="6198683" y="4501210"/>
            <a:ext cx="270988" cy="230801"/>
          </a:xfrm>
          <a:custGeom>
            <a:avLst/>
            <a:gdLst>
              <a:gd name="T0" fmla="*/ 182 w 400"/>
              <a:gd name="T1" fmla="*/ 180 h 340"/>
              <a:gd name="T2" fmla="*/ 218 w 400"/>
              <a:gd name="T3" fmla="*/ 180 h 340"/>
              <a:gd name="T4" fmla="*/ 218 w 400"/>
              <a:gd name="T5" fmla="*/ 220 h 340"/>
              <a:gd name="T6" fmla="*/ 400 w 400"/>
              <a:gd name="T7" fmla="*/ 220 h 340"/>
              <a:gd name="T8" fmla="*/ 396 w 400"/>
              <a:gd name="T9" fmla="*/ 103 h 340"/>
              <a:gd name="T10" fmla="*/ 356 w 400"/>
              <a:gd name="T11" fmla="*/ 60 h 340"/>
              <a:gd name="T12" fmla="*/ 292 w 400"/>
              <a:gd name="T13" fmla="*/ 60 h 340"/>
              <a:gd name="T14" fmla="*/ 268 w 400"/>
              <a:gd name="T15" fmla="*/ 15 h 340"/>
              <a:gd name="T16" fmla="*/ 244 w 400"/>
              <a:gd name="T17" fmla="*/ 0 h 340"/>
              <a:gd name="T18" fmla="*/ 155 w 400"/>
              <a:gd name="T19" fmla="*/ 0 h 340"/>
              <a:gd name="T20" fmla="*/ 132 w 400"/>
              <a:gd name="T21" fmla="*/ 15 h 340"/>
              <a:gd name="T22" fmla="*/ 108 w 400"/>
              <a:gd name="T23" fmla="*/ 60 h 340"/>
              <a:gd name="T24" fmla="*/ 44 w 400"/>
              <a:gd name="T25" fmla="*/ 60 h 340"/>
              <a:gd name="T26" fmla="*/ 4 w 400"/>
              <a:gd name="T27" fmla="*/ 103 h 340"/>
              <a:gd name="T28" fmla="*/ 0 w 400"/>
              <a:gd name="T29" fmla="*/ 220 h 340"/>
              <a:gd name="T30" fmla="*/ 182 w 400"/>
              <a:gd name="T31" fmla="*/ 220 h 340"/>
              <a:gd name="T32" fmla="*/ 182 w 400"/>
              <a:gd name="T33" fmla="*/ 180 h 340"/>
              <a:gd name="T34" fmla="*/ 153 w 400"/>
              <a:gd name="T35" fmla="*/ 38 h 340"/>
              <a:gd name="T36" fmla="*/ 169 w 400"/>
              <a:gd name="T37" fmla="*/ 28 h 340"/>
              <a:gd name="T38" fmla="*/ 230 w 400"/>
              <a:gd name="T39" fmla="*/ 28 h 340"/>
              <a:gd name="T40" fmla="*/ 247 w 400"/>
              <a:gd name="T41" fmla="*/ 38 h 340"/>
              <a:gd name="T42" fmla="*/ 258 w 400"/>
              <a:gd name="T43" fmla="*/ 60 h 340"/>
              <a:gd name="T44" fmla="*/ 141 w 400"/>
              <a:gd name="T45" fmla="*/ 60 h 340"/>
              <a:gd name="T46" fmla="*/ 153 w 400"/>
              <a:gd name="T47" fmla="*/ 38 h 340"/>
              <a:gd name="T48" fmla="*/ 218 w 400"/>
              <a:gd name="T49" fmla="*/ 280 h 340"/>
              <a:gd name="T50" fmla="*/ 182 w 400"/>
              <a:gd name="T51" fmla="*/ 280 h 340"/>
              <a:gd name="T52" fmla="*/ 182 w 400"/>
              <a:gd name="T53" fmla="*/ 240 h 340"/>
              <a:gd name="T54" fmla="*/ 10 w 400"/>
              <a:gd name="T55" fmla="*/ 240 h 340"/>
              <a:gd name="T56" fmla="*/ 14 w 400"/>
              <a:gd name="T57" fmla="*/ 306 h 340"/>
              <a:gd name="T58" fmla="*/ 50 w 400"/>
              <a:gd name="T59" fmla="*/ 340 h 340"/>
              <a:gd name="T60" fmla="*/ 350 w 400"/>
              <a:gd name="T61" fmla="*/ 340 h 340"/>
              <a:gd name="T62" fmla="*/ 386 w 400"/>
              <a:gd name="T63" fmla="*/ 306 h 340"/>
              <a:gd name="T64" fmla="*/ 390 w 400"/>
              <a:gd name="T65" fmla="*/ 240 h 340"/>
              <a:gd name="T66" fmla="*/ 218 w 400"/>
              <a:gd name="T67" fmla="*/ 240 h 340"/>
              <a:gd name="T68" fmla="*/ 218 w 400"/>
              <a:gd name="T69" fmla="*/ 28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0" h="340">
                <a:moveTo>
                  <a:pt x="182" y="180"/>
                </a:moveTo>
                <a:cubicBezTo>
                  <a:pt x="218" y="180"/>
                  <a:pt x="218" y="180"/>
                  <a:pt x="218" y="180"/>
                </a:cubicBezTo>
                <a:cubicBezTo>
                  <a:pt x="218" y="220"/>
                  <a:pt x="218" y="220"/>
                  <a:pt x="218" y="220"/>
                </a:cubicBezTo>
                <a:cubicBezTo>
                  <a:pt x="400" y="220"/>
                  <a:pt x="400" y="220"/>
                  <a:pt x="400" y="220"/>
                </a:cubicBezTo>
                <a:cubicBezTo>
                  <a:pt x="400" y="220"/>
                  <a:pt x="397" y="131"/>
                  <a:pt x="396" y="103"/>
                </a:cubicBezTo>
                <a:cubicBezTo>
                  <a:pt x="395" y="76"/>
                  <a:pt x="385" y="60"/>
                  <a:pt x="356" y="60"/>
                </a:cubicBezTo>
                <a:cubicBezTo>
                  <a:pt x="292" y="60"/>
                  <a:pt x="292" y="60"/>
                  <a:pt x="292" y="60"/>
                </a:cubicBezTo>
                <a:cubicBezTo>
                  <a:pt x="282" y="41"/>
                  <a:pt x="271" y="21"/>
                  <a:pt x="268" y="15"/>
                </a:cubicBezTo>
                <a:cubicBezTo>
                  <a:pt x="261" y="2"/>
                  <a:pt x="259" y="0"/>
                  <a:pt x="244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41" y="0"/>
                  <a:pt x="138" y="2"/>
                  <a:pt x="132" y="15"/>
                </a:cubicBezTo>
                <a:cubicBezTo>
                  <a:pt x="129" y="21"/>
                  <a:pt x="118" y="41"/>
                  <a:pt x="108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14" y="60"/>
                  <a:pt x="5" y="76"/>
                  <a:pt x="4" y="103"/>
                </a:cubicBezTo>
                <a:cubicBezTo>
                  <a:pt x="3" y="129"/>
                  <a:pt x="0" y="220"/>
                  <a:pt x="0" y="220"/>
                </a:cubicBezTo>
                <a:cubicBezTo>
                  <a:pt x="182" y="220"/>
                  <a:pt x="182" y="220"/>
                  <a:pt x="182" y="220"/>
                </a:cubicBezTo>
                <a:lnTo>
                  <a:pt x="182" y="180"/>
                </a:lnTo>
                <a:close/>
                <a:moveTo>
                  <a:pt x="153" y="38"/>
                </a:moveTo>
                <a:cubicBezTo>
                  <a:pt x="157" y="30"/>
                  <a:pt x="159" y="28"/>
                  <a:pt x="169" y="28"/>
                </a:cubicBezTo>
                <a:cubicBezTo>
                  <a:pt x="230" y="28"/>
                  <a:pt x="230" y="28"/>
                  <a:pt x="230" y="28"/>
                </a:cubicBezTo>
                <a:cubicBezTo>
                  <a:pt x="241" y="28"/>
                  <a:pt x="242" y="30"/>
                  <a:pt x="247" y="38"/>
                </a:cubicBezTo>
                <a:cubicBezTo>
                  <a:pt x="248" y="41"/>
                  <a:pt x="253" y="50"/>
                  <a:pt x="258" y="60"/>
                </a:cubicBezTo>
                <a:cubicBezTo>
                  <a:pt x="141" y="60"/>
                  <a:pt x="141" y="60"/>
                  <a:pt x="141" y="60"/>
                </a:cubicBezTo>
                <a:cubicBezTo>
                  <a:pt x="146" y="50"/>
                  <a:pt x="151" y="41"/>
                  <a:pt x="153" y="38"/>
                </a:cubicBezTo>
                <a:close/>
                <a:moveTo>
                  <a:pt x="218" y="280"/>
                </a:moveTo>
                <a:cubicBezTo>
                  <a:pt x="182" y="280"/>
                  <a:pt x="182" y="280"/>
                  <a:pt x="182" y="280"/>
                </a:cubicBezTo>
                <a:cubicBezTo>
                  <a:pt x="182" y="240"/>
                  <a:pt x="182" y="240"/>
                  <a:pt x="182" y="240"/>
                </a:cubicBezTo>
                <a:cubicBezTo>
                  <a:pt x="10" y="240"/>
                  <a:pt x="10" y="240"/>
                  <a:pt x="10" y="240"/>
                </a:cubicBezTo>
                <a:cubicBezTo>
                  <a:pt x="10" y="240"/>
                  <a:pt x="12" y="276"/>
                  <a:pt x="14" y="306"/>
                </a:cubicBezTo>
                <a:cubicBezTo>
                  <a:pt x="14" y="319"/>
                  <a:pt x="18" y="340"/>
                  <a:pt x="50" y="340"/>
                </a:cubicBezTo>
                <a:cubicBezTo>
                  <a:pt x="350" y="340"/>
                  <a:pt x="350" y="340"/>
                  <a:pt x="350" y="340"/>
                </a:cubicBezTo>
                <a:cubicBezTo>
                  <a:pt x="381" y="340"/>
                  <a:pt x="385" y="319"/>
                  <a:pt x="386" y="306"/>
                </a:cubicBezTo>
                <a:cubicBezTo>
                  <a:pt x="388" y="275"/>
                  <a:pt x="390" y="240"/>
                  <a:pt x="390" y="240"/>
                </a:cubicBezTo>
                <a:cubicBezTo>
                  <a:pt x="218" y="240"/>
                  <a:pt x="218" y="240"/>
                  <a:pt x="218" y="240"/>
                </a:cubicBezTo>
                <a:lnTo>
                  <a:pt x="218" y="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Freeform 16"/>
          <p:cNvSpPr>
            <a:spLocks noChangeAspect="1" noEditPoints="1"/>
          </p:cNvSpPr>
          <p:nvPr/>
        </p:nvSpPr>
        <p:spPr bwMode="auto">
          <a:xfrm>
            <a:off x="5839823" y="2904872"/>
            <a:ext cx="230259" cy="230801"/>
          </a:xfrm>
          <a:custGeom>
            <a:avLst/>
            <a:gdLst>
              <a:gd name="T0" fmla="*/ 136 w 360"/>
              <a:gd name="T1" fmla="*/ 226 h 361"/>
              <a:gd name="T2" fmla="*/ 56 w 360"/>
              <a:gd name="T3" fmla="*/ 194 h 361"/>
              <a:gd name="T4" fmla="*/ 56 w 360"/>
              <a:gd name="T5" fmla="*/ 221 h 361"/>
              <a:gd name="T6" fmla="*/ 136 w 360"/>
              <a:gd name="T7" fmla="*/ 253 h 361"/>
              <a:gd name="T8" fmla="*/ 136 w 360"/>
              <a:gd name="T9" fmla="*/ 226 h 361"/>
              <a:gd name="T10" fmla="*/ 136 w 360"/>
              <a:gd name="T11" fmla="*/ 143 h 361"/>
              <a:gd name="T12" fmla="*/ 56 w 360"/>
              <a:gd name="T13" fmla="*/ 111 h 361"/>
              <a:gd name="T14" fmla="*/ 56 w 360"/>
              <a:gd name="T15" fmla="*/ 138 h 361"/>
              <a:gd name="T16" fmla="*/ 136 w 360"/>
              <a:gd name="T17" fmla="*/ 170 h 361"/>
              <a:gd name="T18" fmla="*/ 136 w 360"/>
              <a:gd name="T19" fmla="*/ 143 h 361"/>
              <a:gd name="T20" fmla="*/ 351 w 360"/>
              <a:gd name="T21" fmla="*/ 4 h 361"/>
              <a:gd name="T22" fmla="*/ 332 w 360"/>
              <a:gd name="T23" fmla="*/ 2 h 361"/>
              <a:gd name="T24" fmla="*/ 180 w 360"/>
              <a:gd name="T25" fmla="*/ 63 h 361"/>
              <a:gd name="T26" fmla="*/ 27 w 360"/>
              <a:gd name="T27" fmla="*/ 2 h 361"/>
              <a:gd name="T28" fmla="*/ 8 w 360"/>
              <a:gd name="T29" fmla="*/ 4 h 361"/>
              <a:gd name="T30" fmla="*/ 0 w 360"/>
              <a:gd name="T31" fmla="*/ 21 h 361"/>
              <a:gd name="T32" fmla="*/ 0 w 360"/>
              <a:gd name="T33" fmla="*/ 277 h 361"/>
              <a:gd name="T34" fmla="*/ 12 w 360"/>
              <a:gd name="T35" fmla="*/ 295 h 361"/>
              <a:gd name="T36" fmla="*/ 172 w 360"/>
              <a:gd name="T37" fmla="*/ 359 h 361"/>
              <a:gd name="T38" fmla="*/ 176 w 360"/>
              <a:gd name="T39" fmla="*/ 361 h 361"/>
              <a:gd name="T40" fmla="*/ 180 w 360"/>
              <a:gd name="T41" fmla="*/ 361 h 361"/>
              <a:gd name="T42" fmla="*/ 184 w 360"/>
              <a:gd name="T43" fmla="*/ 361 h 361"/>
              <a:gd name="T44" fmla="*/ 187 w 360"/>
              <a:gd name="T45" fmla="*/ 359 h 361"/>
              <a:gd name="T46" fmla="*/ 347 w 360"/>
              <a:gd name="T47" fmla="*/ 295 h 361"/>
              <a:gd name="T48" fmla="*/ 360 w 360"/>
              <a:gd name="T49" fmla="*/ 277 h 361"/>
              <a:gd name="T50" fmla="*/ 360 w 360"/>
              <a:gd name="T51" fmla="*/ 21 h 361"/>
              <a:gd name="T52" fmla="*/ 351 w 360"/>
              <a:gd name="T53" fmla="*/ 4 h 361"/>
              <a:gd name="T54" fmla="*/ 160 w 360"/>
              <a:gd name="T55" fmla="*/ 320 h 361"/>
              <a:gd name="T56" fmla="*/ 32 w 360"/>
              <a:gd name="T57" fmla="*/ 269 h 361"/>
              <a:gd name="T58" fmla="*/ 32 w 360"/>
              <a:gd name="T59" fmla="*/ 45 h 361"/>
              <a:gd name="T60" fmla="*/ 160 w 360"/>
              <a:gd name="T61" fmla="*/ 96 h 361"/>
              <a:gd name="T62" fmla="*/ 160 w 360"/>
              <a:gd name="T63" fmla="*/ 320 h 361"/>
              <a:gd name="T64" fmla="*/ 328 w 360"/>
              <a:gd name="T65" fmla="*/ 269 h 361"/>
              <a:gd name="T66" fmla="*/ 200 w 360"/>
              <a:gd name="T67" fmla="*/ 320 h 361"/>
              <a:gd name="T68" fmla="*/ 200 w 360"/>
              <a:gd name="T69" fmla="*/ 96 h 361"/>
              <a:gd name="T70" fmla="*/ 328 w 360"/>
              <a:gd name="T71" fmla="*/ 45 h 361"/>
              <a:gd name="T72" fmla="*/ 328 w 360"/>
              <a:gd name="T73" fmla="*/ 269 h 361"/>
              <a:gd name="T74" fmla="*/ 304 w 360"/>
              <a:gd name="T75" fmla="*/ 194 h 361"/>
              <a:gd name="T76" fmla="*/ 224 w 360"/>
              <a:gd name="T77" fmla="*/ 226 h 361"/>
              <a:gd name="T78" fmla="*/ 224 w 360"/>
              <a:gd name="T79" fmla="*/ 253 h 361"/>
              <a:gd name="T80" fmla="*/ 304 w 360"/>
              <a:gd name="T81" fmla="*/ 221 h 361"/>
              <a:gd name="T82" fmla="*/ 304 w 360"/>
              <a:gd name="T83" fmla="*/ 194 h 361"/>
              <a:gd name="T84" fmla="*/ 304 w 360"/>
              <a:gd name="T85" fmla="*/ 111 h 361"/>
              <a:gd name="T86" fmla="*/ 224 w 360"/>
              <a:gd name="T87" fmla="*/ 143 h 361"/>
              <a:gd name="T88" fmla="*/ 224 w 360"/>
              <a:gd name="T89" fmla="*/ 170 h 361"/>
              <a:gd name="T90" fmla="*/ 304 w 360"/>
              <a:gd name="T91" fmla="*/ 138 h 361"/>
              <a:gd name="T92" fmla="*/ 304 w 360"/>
              <a:gd name="T93" fmla="*/ 11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0" h="361">
                <a:moveTo>
                  <a:pt x="136" y="226"/>
                </a:moveTo>
                <a:cubicBezTo>
                  <a:pt x="56" y="194"/>
                  <a:pt x="56" y="194"/>
                  <a:pt x="56" y="194"/>
                </a:cubicBezTo>
                <a:cubicBezTo>
                  <a:pt x="56" y="221"/>
                  <a:pt x="56" y="221"/>
                  <a:pt x="56" y="221"/>
                </a:cubicBezTo>
                <a:cubicBezTo>
                  <a:pt x="136" y="253"/>
                  <a:pt x="136" y="253"/>
                  <a:pt x="136" y="253"/>
                </a:cubicBezTo>
                <a:lnTo>
                  <a:pt x="136" y="226"/>
                </a:lnTo>
                <a:close/>
                <a:moveTo>
                  <a:pt x="136" y="143"/>
                </a:moveTo>
                <a:cubicBezTo>
                  <a:pt x="56" y="111"/>
                  <a:pt x="56" y="111"/>
                  <a:pt x="56" y="111"/>
                </a:cubicBezTo>
                <a:cubicBezTo>
                  <a:pt x="56" y="138"/>
                  <a:pt x="56" y="138"/>
                  <a:pt x="56" y="138"/>
                </a:cubicBezTo>
                <a:cubicBezTo>
                  <a:pt x="136" y="170"/>
                  <a:pt x="136" y="170"/>
                  <a:pt x="136" y="170"/>
                </a:cubicBezTo>
                <a:lnTo>
                  <a:pt x="136" y="143"/>
                </a:lnTo>
                <a:close/>
                <a:moveTo>
                  <a:pt x="351" y="4"/>
                </a:moveTo>
                <a:cubicBezTo>
                  <a:pt x="345" y="1"/>
                  <a:pt x="338" y="0"/>
                  <a:pt x="332" y="2"/>
                </a:cubicBezTo>
                <a:cubicBezTo>
                  <a:pt x="180" y="63"/>
                  <a:pt x="180" y="63"/>
                  <a:pt x="180" y="63"/>
                </a:cubicBezTo>
                <a:cubicBezTo>
                  <a:pt x="27" y="2"/>
                  <a:pt x="27" y="2"/>
                  <a:pt x="27" y="2"/>
                </a:cubicBezTo>
                <a:cubicBezTo>
                  <a:pt x="21" y="0"/>
                  <a:pt x="14" y="1"/>
                  <a:pt x="8" y="4"/>
                </a:cubicBezTo>
                <a:cubicBezTo>
                  <a:pt x="3" y="8"/>
                  <a:pt x="0" y="14"/>
                  <a:pt x="0" y="21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85"/>
                  <a:pt x="5" y="292"/>
                  <a:pt x="12" y="295"/>
                </a:cubicBezTo>
                <a:cubicBezTo>
                  <a:pt x="172" y="359"/>
                  <a:pt x="172" y="359"/>
                  <a:pt x="172" y="359"/>
                </a:cubicBezTo>
                <a:cubicBezTo>
                  <a:pt x="172" y="359"/>
                  <a:pt x="175" y="360"/>
                  <a:pt x="176" y="361"/>
                </a:cubicBezTo>
                <a:cubicBezTo>
                  <a:pt x="177" y="361"/>
                  <a:pt x="178" y="361"/>
                  <a:pt x="180" y="361"/>
                </a:cubicBezTo>
                <a:cubicBezTo>
                  <a:pt x="181" y="361"/>
                  <a:pt x="182" y="361"/>
                  <a:pt x="184" y="361"/>
                </a:cubicBezTo>
                <a:cubicBezTo>
                  <a:pt x="184" y="360"/>
                  <a:pt x="187" y="359"/>
                  <a:pt x="187" y="359"/>
                </a:cubicBezTo>
                <a:cubicBezTo>
                  <a:pt x="347" y="295"/>
                  <a:pt x="347" y="295"/>
                  <a:pt x="347" y="295"/>
                </a:cubicBezTo>
                <a:cubicBezTo>
                  <a:pt x="355" y="292"/>
                  <a:pt x="360" y="285"/>
                  <a:pt x="360" y="277"/>
                </a:cubicBezTo>
                <a:cubicBezTo>
                  <a:pt x="360" y="21"/>
                  <a:pt x="360" y="21"/>
                  <a:pt x="360" y="21"/>
                </a:cubicBezTo>
                <a:cubicBezTo>
                  <a:pt x="360" y="14"/>
                  <a:pt x="356" y="8"/>
                  <a:pt x="351" y="4"/>
                </a:cubicBezTo>
                <a:close/>
                <a:moveTo>
                  <a:pt x="160" y="320"/>
                </a:moveTo>
                <a:cubicBezTo>
                  <a:pt x="32" y="269"/>
                  <a:pt x="32" y="269"/>
                  <a:pt x="32" y="269"/>
                </a:cubicBezTo>
                <a:cubicBezTo>
                  <a:pt x="32" y="45"/>
                  <a:pt x="32" y="45"/>
                  <a:pt x="32" y="45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320"/>
                </a:lnTo>
                <a:close/>
                <a:moveTo>
                  <a:pt x="328" y="269"/>
                </a:moveTo>
                <a:cubicBezTo>
                  <a:pt x="200" y="320"/>
                  <a:pt x="200" y="320"/>
                  <a:pt x="200" y="320"/>
                </a:cubicBezTo>
                <a:cubicBezTo>
                  <a:pt x="200" y="96"/>
                  <a:pt x="200" y="96"/>
                  <a:pt x="200" y="96"/>
                </a:cubicBezTo>
                <a:cubicBezTo>
                  <a:pt x="328" y="45"/>
                  <a:pt x="328" y="45"/>
                  <a:pt x="328" y="45"/>
                </a:cubicBezTo>
                <a:lnTo>
                  <a:pt x="328" y="269"/>
                </a:lnTo>
                <a:close/>
                <a:moveTo>
                  <a:pt x="304" y="194"/>
                </a:moveTo>
                <a:cubicBezTo>
                  <a:pt x="224" y="226"/>
                  <a:pt x="224" y="226"/>
                  <a:pt x="224" y="226"/>
                </a:cubicBezTo>
                <a:cubicBezTo>
                  <a:pt x="224" y="253"/>
                  <a:pt x="224" y="253"/>
                  <a:pt x="224" y="253"/>
                </a:cubicBezTo>
                <a:cubicBezTo>
                  <a:pt x="304" y="221"/>
                  <a:pt x="304" y="221"/>
                  <a:pt x="304" y="221"/>
                </a:cubicBezTo>
                <a:lnTo>
                  <a:pt x="304" y="194"/>
                </a:lnTo>
                <a:close/>
                <a:moveTo>
                  <a:pt x="304" y="111"/>
                </a:moveTo>
                <a:cubicBezTo>
                  <a:pt x="224" y="143"/>
                  <a:pt x="224" y="143"/>
                  <a:pt x="224" y="143"/>
                </a:cubicBezTo>
                <a:cubicBezTo>
                  <a:pt x="224" y="170"/>
                  <a:pt x="224" y="170"/>
                  <a:pt x="224" y="170"/>
                </a:cubicBezTo>
                <a:cubicBezTo>
                  <a:pt x="304" y="138"/>
                  <a:pt x="304" y="138"/>
                  <a:pt x="304" y="138"/>
                </a:cubicBezTo>
                <a:lnTo>
                  <a:pt x="304" y="11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2174849" y="2736844"/>
            <a:ext cx="886542" cy="61555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CSDN</a:t>
            </a:r>
          </a:p>
          <a:p>
            <a:pPr marL="0" indent="0" algn="ctr">
              <a:lnSpc>
                <a:spcPts val="24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俱乐部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1919817" y="4943961"/>
            <a:ext cx="886542" cy="33541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WeGo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3824402" y="2747450"/>
            <a:ext cx="1064191" cy="33752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人工智能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6026400" y="2846626"/>
            <a:ext cx="886542" cy="33541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I/O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5890905" y="4898115"/>
            <a:ext cx="886542" cy="33541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sato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7519873" y="2351519"/>
            <a:ext cx="3580453" cy="7068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各社团独立运营，我们负责搭建社团与学院之间的沟通桥梁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38981" y="3299239"/>
            <a:ext cx="3580453" cy="254310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773D593-7ED6-4CBE-8961-BF9F121956D7}"/>
              </a:ext>
            </a:extLst>
          </p:cNvPr>
          <p:cNvSpPr txBox="1"/>
          <p:nvPr/>
        </p:nvSpPr>
        <p:spPr>
          <a:xfrm>
            <a:off x="372973" y="266550"/>
            <a:ext cx="1990115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社团联合会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335751D-28A3-4362-94EC-64AE04E0BB29}"/>
              </a:ext>
            </a:extLst>
          </p:cNvPr>
          <p:cNvSpPr txBox="1"/>
          <p:nvPr/>
        </p:nvSpPr>
        <p:spPr>
          <a:xfrm>
            <a:off x="372973" y="731157"/>
            <a:ext cx="2769239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STUDENTS’ ASSOCIATION UNION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341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56" grpId="0" animBg="1"/>
      <p:bldP spid="57" grpId="0" animBg="1"/>
      <p:bldP spid="58" grpId="0" animBg="1"/>
      <p:bldP spid="59" grpId="0"/>
      <p:bldP spid="60" grpId="0"/>
      <p:bldP spid="62" grpId="0"/>
      <p:bldP spid="63" grpId="0"/>
      <p:bldP spid="64" grpId="0"/>
      <p:bldP spid="66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0" y="7008603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668896" y="2586220"/>
            <a:ext cx="1520958" cy="1764312"/>
            <a:chOff x="5668896" y="2586220"/>
            <a:chExt cx="1520958" cy="1764312"/>
          </a:xfrm>
        </p:grpSpPr>
        <p:sp>
          <p:nvSpPr>
            <p:cNvPr id="19" name="六边形 18"/>
            <p:cNvSpPr/>
            <p:nvPr/>
          </p:nvSpPr>
          <p:spPr>
            <a:xfrm rot="5400000">
              <a:off x="5547219" y="2707897"/>
              <a:ext cx="1764312" cy="1520958"/>
            </a:xfrm>
            <a:prstGeom prst="hexagon">
              <a:avLst/>
            </a:prstGeom>
            <a:gradFill flip="none" rotWithShape="1">
              <a:gsLst>
                <a:gs pos="100000">
                  <a:schemeClr val="bg1">
                    <a:shade val="67500"/>
                    <a:satMod val="115000"/>
                  </a:schemeClr>
                </a:gs>
                <a:gs pos="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76200" cap="flat" cmpd="sng" algn="ctr">
              <a:solidFill>
                <a:srgbClr val="F1BE08"/>
              </a:solidFill>
              <a:prstDash val="solid"/>
            </a:ln>
            <a:effectLst>
              <a:outerShdw blurRad="381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64326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898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0" name="六边形 19"/>
            <p:cNvSpPr/>
            <p:nvPr/>
          </p:nvSpPr>
          <p:spPr>
            <a:xfrm rot="5400000">
              <a:off x="5675198" y="2818224"/>
              <a:ext cx="1508354" cy="1300305"/>
            </a:xfrm>
            <a:prstGeom prst="hexagon">
              <a:avLst/>
            </a:prstGeom>
            <a:solidFill>
              <a:srgbClr val="F1BE08"/>
            </a:solidFill>
            <a:ln w="25400" cap="flat" cmpd="sng" algn="ctr">
              <a:solidFill>
                <a:srgbClr val="F1BE08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64326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898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30" name="TextBox 4"/>
          <p:cNvSpPr txBox="1"/>
          <p:nvPr/>
        </p:nvSpPr>
        <p:spPr>
          <a:xfrm>
            <a:off x="5977128" y="2902836"/>
            <a:ext cx="90449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75" dirty="0">
                <a:solidFill>
                  <a:schemeClr val="bg1"/>
                </a:solidFill>
                <a:latin typeface="Agency FB" panose="020B0503020202020204" pitchFamily="34" charset="0"/>
              </a:rPr>
              <a:t>Part </a:t>
            </a:r>
          </a:p>
          <a:p>
            <a:pPr algn="ctr"/>
            <a:r>
              <a:rPr lang="en-US" altLang="zh-CN" sz="3375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375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18896" y="4539169"/>
            <a:ext cx="1620958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荣誉展示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0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621512" y="2994319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Donut 92"/>
          <p:cNvSpPr/>
          <p:nvPr/>
        </p:nvSpPr>
        <p:spPr>
          <a:xfrm flipH="1">
            <a:off x="6870472" y="2366842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569243" y="2634112"/>
            <a:ext cx="1530373" cy="457171"/>
            <a:chOff x="1793077" y="1401592"/>
            <a:chExt cx="1371600" cy="40974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31295" y="1401592"/>
              <a:ext cx="323257" cy="397217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ar-SY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668036" y="4693486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Donut 99"/>
          <p:cNvSpPr/>
          <p:nvPr/>
        </p:nvSpPr>
        <p:spPr>
          <a:xfrm flipH="1">
            <a:off x="6916995" y="4066009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615769" y="4325972"/>
            <a:ext cx="1530373" cy="468034"/>
            <a:chOff x="1793075" y="1395041"/>
            <a:chExt cx="1371600" cy="41947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31295" y="1395041"/>
              <a:ext cx="323257" cy="39721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ar-SY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725982" y="2121024"/>
            <a:ext cx="1209622" cy="62702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725982" y="3239687"/>
            <a:ext cx="1209622" cy="62702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725982" y="4847626"/>
            <a:ext cx="1209622" cy="62702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25982" y="3913239"/>
            <a:ext cx="1209622" cy="62702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588175" y="2121473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Donut 115"/>
          <p:cNvSpPr/>
          <p:nvPr/>
        </p:nvSpPr>
        <p:spPr>
          <a:xfrm>
            <a:off x="4509147" y="1493995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534061" y="1739370"/>
            <a:ext cx="1530373" cy="482625"/>
            <a:chOff x="1793078" y="1381963"/>
            <a:chExt cx="1371600" cy="432551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34217" y="1381963"/>
              <a:ext cx="339060" cy="39721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ar-SY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588175" y="3867165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Donut 122"/>
          <p:cNvSpPr/>
          <p:nvPr/>
        </p:nvSpPr>
        <p:spPr>
          <a:xfrm>
            <a:off x="4509147" y="3239687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534063" y="3499650"/>
            <a:ext cx="1530373" cy="468034"/>
            <a:chOff x="1793079" y="1395041"/>
            <a:chExt cx="1371600" cy="41947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2937" y="1395041"/>
              <a:ext cx="323257" cy="39721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ar-SY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588175" y="5612854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509147" y="4985377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534063" y="5245340"/>
            <a:ext cx="1530373" cy="468034"/>
            <a:chOff x="1793079" y="1395041"/>
            <a:chExt cx="1371600" cy="41947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52937" y="1395041"/>
              <a:ext cx="323257" cy="39721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ar-SY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46" name="TextBox 24"/>
          <p:cNvSpPr txBox="1"/>
          <p:nvPr/>
        </p:nvSpPr>
        <p:spPr>
          <a:xfrm>
            <a:off x="829363" y="5205542"/>
            <a:ext cx="2749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大学生艺术节器乐专场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第二名</a:t>
            </a:r>
          </a:p>
        </p:txBody>
      </p:sp>
      <p:sp>
        <p:nvSpPr>
          <p:cNvPr id="48" name="TextBox 24"/>
          <p:cNvSpPr txBox="1"/>
          <p:nvPr/>
        </p:nvSpPr>
        <p:spPr>
          <a:xfrm>
            <a:off x="1021489" y="3550269"/>
            <a:ext cx="2550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新生杯篮球赛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季军</a:t>
            </a:r>
          </a:p>
        </p:txBody>
      </p:sp>
      <p:sp>
        <p:nvSpPr>
          <p:cNvPr id="50" name="TextBox 24"/>
          <p:cNvSpPr txBox="1"/>
          <p:nvPr/>
        </p:nvSpPr>
        <p:spPr>
          <a:xfrm>
            <a:off x="968777" y="1733577"/>
            <a:ext cx="2550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秋季运动会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第四名</a:t>
            </a:r>
          </a:p>
        </p:txBody>
      </p:sp>
      <p:sp>
        <p:nvSpPr>
          <p:cNvPr id="52" name="TextBox 24"/>
          <p:cNvSpPr txBox="1"/>
          <p:nvPr/>
        </p:nvSpPr>
        <p:spPr>
          <a:xfrm>
            <a:off x="9231797" y="2571799"/>
            <a:ext cx="2550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秋季运动会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精神文明奖</a:t>
            </a:r>
          </a:p>
        </p:txBody>
      </p:sp>
      <p:sp>
        <p:nvSpPr>
          <p:cNvPr id="54" name="TextBox 24"/>
          <p:cNvSpPr txBox="1"/>
          <p:nvPr/>
        </p:nvSpPr>
        <p:spPr>
          <a:xfrm>
            <a:off x="9220589" y="4419863"/>
            <a:ext cx="2550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第八届心理剧大赛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三等奖</a:t>
            </a:r>
          </a:p>
        </p:txBody>
      </p:sp>
      <p:sp>
        <p:nvSpPr>
          <p:cNvPr id="41" name="矩形 40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荣誉展示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2973" y="731157"/>
            <a:ext cx="7670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HONOR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97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6" grpId="0"/>
      <p:bldP spid="48" grpId="0"/>
      <p:bldP spid="50" grpId="0"/>
      <p:bldP spid="52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621512" y="2994319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Donut 92"/>
          <p:cNvSpPr/>
          <p:nvPr/>
        </p:nvSpPr>
        <p:spPr>
          <a:xfrm flipH="1">
            <a:off x="6870472" y="2366842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569243" y="2674891"/>
            <a:ext cx="1530373" cy="416391"/>
            <a:chOff x="1793077" y="1438141"/>
            <a:chExt cx="1371600" cy="373191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39196" y="1438141"/>
              <a:ext cx="307454" cy="36066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ar-SY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668036" y="4693486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Donut 99"/>
          <p:cNvSpPr/>
          <p:nvPr/>
        </p:nvSpPr>
        <p:spPr>
          <a:xfrm flipH="1">
            <a:off x="6916995" y="4066009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615769" y="4366752"/>
            <a:ext cx="1530373" cy="427254"/>
            <a:chOff x="1793075" y="1431590"/>
            <a:chExt cx="1371600" cy="382925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39198" y="1431590"/>
              <a:ext cx="307454" cy="36066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ar-SY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725982" y="2121024"/>
            <a:ext cx="1209622" cy="62702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725982" y="3239687"/>
            <a:ext cx="1209622" cy="62702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725982" y="4847626"/>
            <a:ext cx="1209622" cy="62702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25982" y="3913239"/>
            <a:ext cx="1209622" cy="62702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588175" y="2121473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Donut 115"/>
          <p:cNvSpPr/>
          <p:nvPr/>
        </p:nvSpPr>
        <p:spPr>
          <a:xfrm>
            <a:off x="4509147" y="1493995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534061" y="1780150"/>
            <a:ext cx="1530373" cy="441845"/>
            <a:chOff x="1793078" y="1418512"/>
            <a:chExt cx="1371600" cy="396002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50020" y="1418512"/>
              <a:ext cx="307454" cy="36066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ar-SY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588175" y="3867165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Donut 122"/>
          <p:cNvSpPr/>
          <p:nvPr/>
        </p:nvSpPr>
        <p:spPr>
          <a:xfrm>
            <a:off x="4509147" y="3239687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534063" y="3540430"/>
            <a:ext cx="1530373" cy="427254"/>
            <a:chOff x="1793079" y="1431590"/>
            <a:chExt cx="1371600" cy="382925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60838" y="1431590"/>
              <a:ext cx="307454" cy="36066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ar-SY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588175" y="5612854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509147" y="4985377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534063" y="5286120"/>
            <a:ext cx="1530373" cy="427254"/>
            <a:chOff x="1793079" y="1431590"/>
            <a:chExt cx="1371600" cy="382925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60838" y="1431590"/>
              <a:ext cx="307454" cy="36066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46" name="TextBox 24"/>
          <p:cNvSpPr txBox="1"/>
          <p:nvPr/>
        </p:nvSpPr>
        <p:spPr>
          <a:xfrm>
            <a:off x="829362" y="5205542"/>
            <a:ext cx="2749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大学生艺术节戏剧专场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第一名</a:t>
            </a:r>
          </a:p>
        </p:txBody>
      </p:sp>
      <p:sp>
        <p:nvSpPr>
          <p:cNvPr id="48" name="TextBox 24"/>
          <p:cNvSpPr txBox="1"/>
          <p:nvPr/>
        </p:nvSpPr>
        <p:spPr>
          <a:xfrm>
            <a:off x="1090417" y="3550269"/>
            <a:ext cx="24817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AUBA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安踏杯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大学生篮球联赛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八强</a:t>
            </a:r>
          </a:p>
        </p:txBody>
      </p:sp>
      <p:sp>
        <p:nvSpPr>
          <p:cNvPr id="50" name="TextBox 24"/>
          <p:cNvSpPr txBox="1"/>
          <p:nvPr/>
        </p:nvSpPr>
        <p:spPr>
          <a:xfrm>
            <a:off x="770003" y="1733577"/>
            <a:ext cx="2749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大学生艺术节合唱专场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第三名</a:t>
            </a:r>
          </a:p>
        </p:txBody>
      </p:sp>
      <p:sp>
        <p:nvSpPr>
          <p:cNvPr id="52" name="TextBox 24"/>
          <p:cNvSpPr txBox="1"/>
          <p:nvPr/>
        </p:nvSpPr>
        <p:spPr>
          <a:xfrm>
            <a:off x="9231797" y="2571799"/>
            <a:ext cx="2749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大学生艺术节舞蹈专场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第三名</a:t>
            </a:r>
          </a:p>
        </p:txBody>
      </p:sp>
      <p:sp>
        <p:nvSpPr>
          <p:cNvPr id="54" name="TextBox 24"/>
          <p:cNvSpPr txBox="1"/>
          <p:nvPr/>
        </p:nvSpPr>
        <p:spPr>
          <a:xfrm>
            <a:off x="9220589" y="4419863"/>
            <a:ext cx="2550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晨练风采展示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三等奖</a:t>
            </a:r>
          </a:p>
        </p:txBody>
      </p:sp>
      <p:sp>
        <p:nvSpPr>
          <p:cNvPr id="41" name="矩形 40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荣誉展示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2973" y="731157"/>
            <a:ext cx="7670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HONOR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4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6" grpId="0"/>
      <p:bldP spid="48" grpId="0"/>
      <p:bldP spid="50" grpId="0"/>
      <p:bldP spid="52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621512" y="2994319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Donut 92"/>
          <p:cNvSpPr/>
          <p:nvPr/>
        </p:nvSpPr>
        <p:spPr>
          <a:xfrm flipH="1">
            <a:off x="6870472" y="2366842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569243" y="2674891"/>
            <a:ext cx="1530373" cy="416391"/>
            <a:chOff x="1793077" y="1438141"/>
            <a:chExt cx="1371600" cy="373191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39196" y="1438141"/>
              <a:ext cx="307454" cy="36066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668036" y="4693486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Donut 99"/>
          <p:cNvSpPr/>
          <p:nvPr/>
        </p:nvSpPr>
        <p:spPr>
          <a:xfrm flipH="1">
            <a:off x="6916995" y="4066009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615769" y="4366752"/>
            <a:ext cx="1530373" cy="427254"/>
            <a:chOff x="1793075" y="1431590"/>
            <a:chExt cx="1371600" cy="382925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39198" y="1431590"/>
              <a:ext cx="307454" cy="36066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725982" y="2121024"/>
            <a:ext cx="1209622" cy="62702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725982" y="3239687"/>
            <a:ext cx="1209622" cy="62702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725982" y="4847626"/>
            <a:ext cx="1209622" cy="62702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25982" y="3913239"/>
            <a:ext cx="1209622" cy="62702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588175" y="2121473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Donut 115"/>
          <p:cNvSpPr/>
          <p:nvPr/>
        </p:nvSpPr>
        <p:spPr>
          <a:xfrm>
            <a:off x="4509147" y="1493995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534061" y="1780150"/>
            <a:ext cx="1530373" cy="441845"/>
            <a:chOff x="1793078" y="1418512"/>
            <a:chExt cx="1371600" cy="396002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57635" y="1418512"/>
              <a:ext cx="292224" cy="36066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11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588175" y="3867165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Donut 122"/>
          <p:cNvSpPr/>
          <p:nvPr/>
        </p:nvSpPr>
        <p:spPr>
          <a:xfrm>
            <a:off x="4509147" y="3239687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534063" y="3540430"/>
            <a:ext cx="1530373" cy="427254"/>
            <a:chOff x="1793079" y="1431590"/>
            <a:chExt cx="1371600" cy="382925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60838" y="1431590"/>
              <a:ext cx="307454" cy="36066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588175" y="5612854"/>
            <a:ext cx="423984" cy="3655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509147" y="4985377"/>
            <a:ext cx="1254056" cy="1254056"/>
          </a:xfrm>
          <a:prstGeom prst="donut">
            <a:avLst>
              <a:gd name="adj" fmla="val 190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534063" y="5286120"/>
            <a:ext cx="1530373" cy="427254"/>
            <a:chOff x="1793079" y="1431590"/>
            <a:chExt cx="1371600" cy="382925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60838" y="1431590"/>
              <a:ext cx="307454" cy="36066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11653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15</a:t>
              </a:r>
            </a:p>
          </p:txBody>
        </p:sp>
      </p:grpSp>
      <p:sp>
        <p:nvSpPr>
          <p:cNvPr id="46" name="TextBox 24"/>
          <p:cNvSpPr txBox="1"/>
          <p:nvPr/>
        </p:nvSpPr>
        <p:spPr>
          <a:xfrm>
            <a:off x="1028136" y="5205542"/>
            <a:ext cx="2550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青春健身操大赛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最佳团队组织奖</a:t>
            </a:r>
          </a:p>
        </p:txBody>
      </p:sp>
      <p:sp>
        <p:nvSpPr>
          <p:cNvPr id="48" name="TextBox 24"/>
          <p:cNvSpPr txBox="1"/>
          <p:nvPr/>
        </p:nvSpPr>
        <p:spPr>
          <a:xfrm>
            <a:off x="822715" y="3550269"/>
            <a:ext cx="2749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青春健身操大赛小团体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第二名</a:t>
            </a:r>
          </a:p>
        </p:txBody>
      </p:sp>
      <p:sp>
        <p:nvSpPr>
          <p:cNvPr id="50" name="TextBox 24"/>
          <p:cNvSpPr txBox="1"/>
          <p:nvPr/>
        </p:nvSpPr>
        <p:spPr>
          <a:xfrm>
            <a:off x="968777" y="1733577"/>
            <a:ext cx="2550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心理健康周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校级优秀组织奖</a:t>
            </a:r>
          </a:p>
        </p:txBody>
      </p:sp>
      <p:sp>
        <p:nvSpPr>
          <p:cNvPr id="52" name="TextBox 24"/>
          <p:cNvSpPr txBox="1"/>
          <p:nvPr/>
        </p:nvSpPr>
        <p:spPr>
          <a:xfrm>
            <a:off x="9231797" y="2571799"/>
            <a:ext cx="2749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青春健身操大赛大团体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第三名</a:t>
            </a:r>
          </a:p>
        </p:txBody>
      </p:sp>
      <p:sp>
        <p:nvSpPr>
          <p:cNvPr id="54" name="TextBox 24"/>
          <p:cNvSpPr txBox="1"/>
          <p:nvPr/>
        </p:nvSpPr>
        <p:spPr>
          <a:xfrm>
            <a:off x="9220589" y="4419863"/>
            <a:ext cx="2550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年天津工业大学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青春健身操大赛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团体一等奖</a:t>
            </a:r>
          </a:p>
        </p:txBody>
      </p:sp>
      <p:sp>
        <p:nvSpPr>
          <p:cNvPr id="41" name="矩形 40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荣誉展示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2973" y="731157"/>
            <a:ext cx="7670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HONOR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91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6" grpId="0"/>
      <p:bldP spid="48" grpId="0"/>
      <p:bldP spid="50" grpId="0"/>
      <p:bldP spid="52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24236"/>
            <a:ext cx="12858750" cy="44084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-9497"/>
            <a:ext cx="12858750" cy="2833734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09172" y="1604032"/>
            <a:ext cx="2440406" cy="244040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3"/>
          <p:cNvSpPr txBox="1">
            <a:spLocks noChangeArrowheads="1"/>
          </p:cNvSpPr>
          <p:nvPr/>
        </p:nvSpPr>
        <p:spPr bwMode="auto">
          <a:xfrm>
            <a:off x="1136812" y="4311219"/>
            <a:ext cx="1058512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612000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工业大学计算机科学与软件学院学生会是在院党总支领导下，以“全心全意为同学服务”为宗旨的学生组织，是代表广大同学利益的学生组织，是联系党、团和学生间的桥梁和纽带，是发展与繁荣校园文化的舞台和基地，是培养大学生全面成才的重要载体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1A55BE9-5280-46F9-BC1B-362866B02EF1}"/>
              </a:ext>
            </a:extLst>
          </p:cNvPr>
          <p:cNvSpPr/>
          <p:nvPr/>
        </p:nvSpPr>
        <p:spPr>
          <a:xfrm>
            <a:off x="5379665" y="1746616"/>
            <a:ext cx="2099420" cy="215524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  <p:bldP spid="21" grpId="0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/>
          <p:cNvGrpSpPr/>
          <p:nvPr/>
        </p:nvGrpSpPr>
        <p:grpSpPr>
          <a:xfrm>
            <a:off x="1207090" y="1384077"/>
            <a:ext cx="10185195" cy="4156858"/>
            <a:chOff x="569157" y="1199776"/>
            <a:chExt cx="7243203" cy="2956150"/>
          </a:xfrm>
          <a:solidFill>
            <a:schemeClr val="accent1"/>
          </a:solidFill>
        </p:grpSpPr>
        <p:sp>
          <p:nvSpPr>
            <p:cNvPr id="153" name="Oval 152"/>
            <p:cNvSpPr/>
            <p:nvPr/>
          </p:nvSpPr>
          <p:spPr>
            <a:xfrm>
              <a:off x="569157" y="1635646"/>
              <a:ext cx="2592288" cy="2520280"/>
            </a:xfrm>
            <a:prstGeom prst="ellipse">
              <a:avLst/>
            </a:prstGeom>
            <a:grp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2953805" y="1491630"/>
              <a:ext cx="898115" cy="872480"/>
            </a:xfrm>
            <a:prstGeom prst="ellipse">
              <a:avLst/>
            </a:prstGeom>
            <a:solidFill>
              <a:schemeClr val="accent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3161445" y="2283718"/>
              <a:ext cx="1410555" cy="1368152"/>
            </a:xfrm>
            <a:prstGeom prst="ellipse">
              <a:avLst/>
            </a:prstGeom>
            <a:solidFill>
              <a:schemeClr val="accent3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953805" y="3507854"/>
              <a:ext cx="648072" cy="606944"/>
            </a:xfrm>
            <a:prstGeom prst="ellipse">
              <a:avLst/>
            </a:prstGeom>
            <a:solidFill>
              <a:schemeClr val="accent4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4019122" y="1199776"/>
              <a:ext cx="1410555" cy="1368152"/>
            </a:xfrm>
            <a:prstGeom prst="ellipse">
              <a:avLst/>
            </a:prstGeom>
            <a:solidFill>
              <a:schemeClr val="accent5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4572001" y="2643758"/>
              <a:ext cx="936104" cy="864096"/>
            </a:xfrm>
            <a:prstGeom prst="ellipse">
              <a:avLst/>
            </a:prstGeom>
            <a:solidFill>
              <a:schemeClr val="accent6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5411199" y="1841631"/>
              <a:ext cx="1410555" cy="1368152"/>
            </a:xfrm>
            <a:prstGeom prst="ellipse">
              <a:avLst/>
            </a:prstGeom>
            <a:solidFill>
              <a:schemeClr val="accent1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6444208" y="3062355"/>
              <a:ext cx="601954" cy="574409"/>
            </a:xfrm>
            <a:prstGeom prst="ellipse">
              <a:avLst/>
            </a:prstGeom>
            <a:solidFill>
              <a:schemeClr val="accent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6821754" y="2139703"/>
              <a:ext cx="990606" cy="966710"/>
            </a:xfrm>
            <a:prstGeom prst="ellipse">
              <a:avLst/>
            </a:prstGeom>
            <a:solidFill>
              <a:schemeClr val="accent3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4" name="Grup 163"/>
          <p:cNvGrpSpPr/>
          <p:nvPr/>
        </p:nvGrpSpPr>
        <p:grpSpPr>
          <a:xfrm>
            <a:off x="1582083" y="2097465"/>
            <a:ext cx="9824553" cy="3076258"/>
            <a:chOff x="835836" y="1707103"/>
            <a:chExt cx="6986730" cy="2187682"/>
          </a:xfrm>
        </p:grpSpPr>
        <p:sp>
          <p:nvSpPr>
            <p:cNvPr id="165" name="Metin kutusu 164"/>
            <p:cNvSpPr txBox="1"/>
            <p:nvPr/>
          </p:nvSpPr>
          <p:spPr>
            <a:xfrm>
              <a:off x="835836" y="2608746"/>
              <a:ext cx="2101203" cy="497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大学生艺术节</a:t>
              </a:r>
              <a:endParaRPr lang="tr-TR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Metin kutusu 165"/>
            <p:cNvSpPr txBox="1"/>
            <p:nvPr/>
          </p:nvSpPr>
          <p:spPr>
            <a:xfrm>
              <a:off x="2962292" y="1759917"/>
              <a:ext cx="897389" cy="233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晨练风采展示</a:t>
              </a:r>
              <a:endParaRPr lang="tr-TR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Metin kutusu 166"/>
            <p:cNvSpPr txBox="1"/>
            <p:nvPr/>
          </p:nvSpPr>
          <p:spPr>
            <a:xfrm>
              <a:off x="3260424" y="2816509"/>
              <a:ext cx="1225702" cy="305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新生杯篮球赛</a:t>
              </a:r>
              <a:endParaRPr lang="tr-TR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Metin kutusu 167"/>
            <p:cNvSpPr txBox="1"/>
            <p:nvPr/>
          </p:nvSpPr>
          <p:spPr>
            <a:xfrm>
              <a:off x="2948942" y="3685121"/>
              <a:ext cx="678513" cy="209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秋季运动会</a:t>
              </a:r>
              <a:endParaRPr lang="tr-TR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Metin kutusu 168"/>
            <p:cNvSpPr txBox="1"/>
            <p:nvPr/>
          </p:nvSpPr>
          <p:spPr>
            <a:xfrm>
              <a:off x="4206186" y="1707103"/>
              <a:ext cx="1006826" cy="257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晨练风采展示</a:t>
              </a:r>
              <a:endParaRPr lang="tr-TR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Metin kutusu 169"/>
            <p:cNvSpPr txBox="1"/>
            <p:nvPr/>
          </p:nvSpPr>
          <p:spPr>
            <a:xfrm>
              <a:off x="4609859" y="2904035"/>
              <a:ext cx="860910" cy="257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心理剧大赛</a:t>
              </a:r>
              <a:endParaRPr lang="tr-TR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Metin kutusu 170"/>
            <p:cNvSpPr txBox="1"/>
            <p:nvPr/>
          </p:nvSpPr>
          <p:spPr>
            <a:xfrm>
              <a:off x="5497020" y="2382017"/>
              <a:ext cx="1280421" cy="28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青春健身操大赛</a:t>
              </a:r>
              <a:endParaRPr lang="tr-TR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Metin kutusu 171"/>
            <p:cNvSpPr txBox="1"/>
            <p:nvPr/>
          </p:nvSpPr>
          <p:spPr>
            <a:xfrm>
              <a:off x="6811180" y="2495068"/>
              <a:ext cx="1011386" cy="233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AUBA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篮球联赛</a:t>
              </a:r>
              <a:endParaRPr lang="tr-TR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Metin kutusu 172"/>
            <p:cNvSpPr txBox="1"/>
            <p:nvPr/>
          </p:nvSpPr>
          <p:spPr>
            <a:xfrm>
              <a:off x="6425974" y="3226709"/>
              <a:ext cx="678513" cy="209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心理健康周</a:t>
              </a:r>
              <a:endParaRPr lang="tr-TR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7" name="Dikdörtgen 176"/>
          <p:cNvSpPr/>
          <p:nvPr/>
        </p:nvSpPr>
        <p:spPr>
          <a:xfrm>
            <a:off x="6715023" y="5280057"/>
            <a:ext cx="3410090" cy="7425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我们很优秀！</a:t>
            </a:r>
            <a:endParaRPr lang="tr-TR" altLang="zh-CN" sz="4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0859BF-B8DF-4138-A5BF-9DA54D30DC3B}"/>
              </a:ext>
            </a:extLst>
          </p:cNvPr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荣誉展示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C3E791D-9A63-4B08-A879-482CB7D90F5C}"/>
              </a:ext>
            </a:extLst>
          </p:cNvPr>
          <p:cNvSpPr txBox="1"/>
          <p:nvPr/>
        </p:nvSpPr>
        <p:spPr>
          <a:xfrm>
            <a:off x="372973" y="731157"/>
            <a:ext cx="7670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HONOR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18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0" y="7008603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668896" y="2586220"/>
            <a:ext cx="1520958" cy="1764312"/>
            <a:chOff x="5668896" y="2586220"/>
            <a:chExt cx="1520958" cy="1764312"/>
          </a:xfrm>
        </p:grpSpPr>
        <p:sp>
          <p:nvSpPr>
            <p:cNvPr id="19" name="六边形 18"/>
            <p:cNvSpPr/>
            <p:nvPr/>
          </p:nvSpPr>
          <p:spPr>
            <a:xfrm rot="5400000">
              <a:off x="5547219" y="2707897"/>
              <a:ext cx="1764312" cy="1520958"/>
            </a:xfrm>
            <a:prstGeom prst="hexagon">
              <a:avLst/>
            </a:prstGeom>
            <a:gradFill flip="none" rotWithShape="1">
              <a:gsLst>
                <a:gs pos="100000">
                  <a:schemeClr val="bg1">
                    <a:shade val="67500"/>
                    <a:satMod val="115000"/>
                  </a:schemeClr>
                </a:gs>
                <a:gs pos="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76200" cap="flat" cmpd="sng" algn="ctr">
              <a:solidFill>
                <a:srgbClr val="F1BE08"/>
              </a:solidFill>
              <a:prstDash val="solid"/>
            </a:ln>
            <a:effectLst>
              <a:outerShdw blurRad="381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64326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898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0" name="六边形 19"/>
            <p:cNvSpPr/>
            <p:nvPr/>
          </p:nvSpPr>
          <p:spPr>
            <a:xfrm rot="5400000">
              <a:off x="5675198" y="2818224"/>
              <a:ext cx="1508354" cy="1300305"/>
            </a:xfrm>
            <a:prstGeom prst="hexagon">
              <a:avLst/>
            </a:prstGeom>
            <a:solidFill>
              <a:srgbClr val="F1BE08"/>
            </a:solidFill>
            <a:ln w="25400" cap="flat" cmpd="sng" algn="ctr">
              <a:solidFill>
                <a:srgbClr val="F1BE08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64326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898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30" name="TextBox 4"/>
          <p:cNvSpPr txBox="1"/>
          <p:nvPr/>
        </p:nvSpPr>
        <p:spPr>
          <a:xfrm>
            <a:off x="5977128" y="2902836"/>
            <a:ext cx="90449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75" dirty="0">
                <a:solidFill>
                  <a:schemeClr val="bg1"/>
                </a:solidFill>
                <a:latin typeface="Agency FB" panose="020B0503020202020204" pitchFamily="34" charset="0"/>
              </a:rPr>
              <a:t>Part </a:t>
            </a:r>
          </a:p>
          <a:p>
            <a:pPr algn="ctr"/>
            <a:r>
              <a:rPr lang="en-US" altLang="zh-CN" sz="3375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375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59824" y="4539169"/>
            <a:ext cx="2339102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猜你想说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1177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6626C5E-DD88-4347-8610-37BD32862AFC}"/>
              </a:ext>
            </a:extLst>
          </p:cNvPr>
          <p:cNvGrpSpPr/>
          <p:nvPr/>
        </p:nvGrpSpPr>
        <p:grpSpPr>
          <a:xfrm>
            <a:off x="4130233" y="1984815"/>
            <a:ext cx="4352745" cy="4149616"/>
            <a:chOff x="4130233" y="1984815"/>
            <a:chExt cx="4352745" cy="4149616"/>
          </a:xfrm>
        </p:grpSpPr>
        <p:sp>
          <p:nvSpPr>
            <p:cNvPr id="32" name="Freeform 7"/>
            <p:cNvSpPr>
              <a:spLocks noChangeArrowheads="1"/>
            </p:cNvSpPr>
            <p:nvPr/>
          </p:nvSpPr>
          <p:spPr bwMode="auto">
            <a:xfrm>
              <a:off x="5576684" y="1984815"/>
              <a:ext cx="1459844" cy="1287965"/>
            </a:xfrm>
            <a:custGeom>
              <a:avLst/>
              <a:gdLst>
                <a:gd name="T0" fmla="*/ 2684 w 2684"/>
                <a:gd name="T1" fmla="*/ 2365 h 2365"/>
                <a:gd name="T2" fmla="*/ 1342 w 2684"/>
                <a:gd name="T3" fmla="*/ 0 h 2365"/>
                <a:gd name="T4" fmla="*/ 0 w 2684"/>
                <a:gd name="T5" fmla="*/ 2365 h 2365"/>
                <a:gd name="T6" fmla="*/ 2684 w 2684"/>
                <a:gd name="T7" fmla="*/ 2365 h 23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84"/>
                <a:gd name="T13" fmla="*/ 0 h 2365"/>
                <a:gd name="T14" fmla="*/ 2684 w 2684"/>
                <a:gd name="T15" fmla="*/ 2365 h 23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84" h="2365">
                  <a:moveTo>
                    <a:pt x="2684" y="2365"/>
                  </a:moveTo>
                  <a:lnTo>
                    <a:pt x="1342" y="0"/>
                  </a:lnTo>
                  <a:lnTo>
                    <a:pt x="0" y="2365"/>
                  </a:lnTo>
                  <a:lnTo>
                    <a:pt x="2684" y="23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8"/>
            <p:cNvSpPr>
              <a:spLocks noChangeArrowheads="1"/>
            </p:cNvSpPr>
            <p:nvPr/>
          </p:nvSpPr>
          <p:spPr bwMode="auto">
            <a:xfrm>
              <a:off x="4130233" y="3272779"/>
              <a:ext cx="1446451" cy="1392879"/>
            </a:xfrm>
            <a:custGeom>
              <a:avLst/>
              <a:gdLst>
                <a:gd name="T0" fmla="*/ 2664 w 2664"/>
                <a:gd name="T1" fmla="*/ 0 h 2553"/>
                <a:gd name="T2" fmla="*/ 0 w 2664"/>
                <a:gd name="T3" fmla="*/ 546 h 2553"/>
                <a:gd name="T4" fmla="*/ 1835 w 2664"/>
                <a:gd name="T5" fmla="*/ 2553 h 2553"/>
                <a:gd name="T6" fmla="*/ 2664 w 2664"/>
                <a:gd name="T7" fmla="*/ 0 h 2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64"/>
                <a:gd name="T13" fmla="*/ 0 h 2553"/>
                <a:gd name="T14" fmla="*/ 2664 w 2664"/>
                <a:gd name="T15" fmla="*/ 2553 h 2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64" h="2553">
                  <a:moveTo>
                    <a:pt x="2664" y="0"/>
                  </a:moveTo>
                  <a:lnTo>
                    <a:pt x="0" y="546"/>
                  </a:lnTo>
                  <a:lnTo>
                    <a:pt x="1835" y="255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9"/>
            <p:cNvSpPr>
              <a:spLocks noChangeArrowheads="1"/>
            </p:cNvSpPr>
            <p:nvPr/>
          </p:nvSpPr>
          <p:spPr bwMode="auto">
            <a:xfrm>
              <a:off x="4960604" y="4665659"/>
              <a:ext cx="1343770" cy="1468772"/>
            </a:xfrm>
            <a:custGeom>
              <a:avLst/>
              <a:gdLst>
                <a:gd name="T0" fmla="*/ 305 w 2476"/>
                <a:gd name="T1" fmla="*/ 0 h 2702"/>
                <a:gd name="T2" fmla="*/ 0 w 2476"/>
                <a:gd name="T3" fmla="*/ 2702 h 2702"/>
                <a:gd name="T4" fmla="*/ 2476 w 2476"/>
                <a:gd name="T5" fmla="*/ 1578 h 2702"/>
                <a:gd name="T6" fmla="*/ 305 w 2476"/>
                <a:gd name="T7" fmla="*/ 0 h 2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76"/>
                <a:gd name="T13" fmla="*/ 0 h 2702"/>
                <a:gd name="T14" fmla="*/ 2476 w 2476"/>
                <a:gd name="T15" fmla="*/ 2702 h 2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76" h="2702">
                  <a:moveTo>
                    <a:pt x="305" y="0"/>
                  </a:moveTo>
                  <a:lnTo>
                    <a:pt x="0" y="2702"/>
                  </a:lnTo>
                  <a:lnTo>
                    <a:pt x="2476" y="1578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0"/>
            <p:cNvSpPr>
              <a:spLocks noChangeArrowheads="1"/>
            </p:cNvSpPr>
            <p:nvPr/>
          </p:nvSpPr>
          <p:spPr bwMode="auto">
            <a:xfrm>
              <a:off x="6304374" y="4665659"/>
              <a:ext cx="1348235" cy="1468772"/>
            </a:xfrm>
            <a:custGeom>
              <a:avLst/>
              <a:gdLst>
                <a:gd name="T0" fmla="*/ 0 w 2476"/>
                <a:gd name="T1" fmla="*/ 1578 h 2702"/>
                <a:gd name="T2" fmla="*/ 2476 w 2476"/>
                <a:gd name="T3" fmla="*/ 2702 h 2702"/>
                <a:gd name="T4" fmla="*/ 2172 w 2476"/>
                <a:gd name="T5" fmla="*/ 0 h 2702"/>
                <a:gd name="T6" fmla="*/ 0 w 2476"/>
                <a:gd name="T7" fmla="*/ 1578 h 2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76"/>
                <a:gd name="T13" fmla="*/ 0 h 2702"/>
                <a:gd name="T14" fmla="*/ 2476 w 2476"/>
                <a:gd name="T15" fmla="*/ 2702 h 2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76" h="2702">
                  <a:moveTo>
                    <a:pt x="0" y="1578"/>
                  </a:moveTo>
                  <a:lnTo>
                    <a:pt x="2476" y="2702"/>
                  </a:lnTo>
                  <a:lnTo>
                    <a:pt x="2172" y="0"/>
                  </a:lnTo>
                  <a:lnTo>
                    <a:pt x="0" y="15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1"/>
            <p:cNvSpPr>
              <a:spLocks noChangeArrowheads="1"/>
            </p:cNvSpPr>
            <p:nvPr/>
          </p:nvSpPr>
          <p:spPr bwMode="auto">
            <a:xfrm>
              <a:off x="7036527" y="3272779"/>
              <a:ext cx="1446451" cy="1392879"/>
            </a:xfrm>
            <a:custGeom>
              <a:avLst/>
              <a:gdLst>
                <a:gd name="T0" fmla="*/ 830 w 2664"/>
                <a:gd name="T1" fmla="*/ 2553 h 2553"/>
                <a:gd name="T2" fmla="*/ 2664 w 2664"/>
                <a:gd name="T3" fmla="*/ 546 h 2553"/>
                <a:gd name="T4" fmla="*/ 0 w 2664"/>
                <a:gd name="T5" fmla="*/ 0 h 2553"/>
                <a:gd name="T6" fmla="*/ 830 w 2664"/>
                <a:gd name="T7" fmla="*/ 2553 h 2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64"/>
                <a:gd name="T13" fmla="*/ 0 h 2553"/>
                <a:gd name="T14" fmla="*/ 2664 w 2664"/>
                <a:gd name="T15" fmla="*/ 2553 h 2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64" h="2553">
                  <a:moveTo>
                    <a:pt x="830" y="2553"/>
                  </a:moveTo>
                  <a:lnTo>
                    <a:pt x="2664" y="546"/>
                  </a:lnTo>
                  <a:lnTo>
                    <a:pt x="0" y="0"/>
                  </a:lnTo>
                  <a:lnTo>
                    <a:pt x="830" y="25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矩形 7"/>
            <p:cNvSpPr>
              <a:spLocks noChangeArrowheads="1"/>
            </p:cNvSpPr>
            <p:nvPr/>
          </p:nvSpPr>
          <p:spPr bwMode="auto">
            <a:xfrm>
              <a:off x="6052139" y="2574110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矩形 8"/>
            <p:cNvSpPr>
              <a:spLocks noChangeArrowheads="1"/>
            </p:cNvSpPr>
            <p:nvPr/>
          </p:nvSpPr>
          <p:spPr bwMode="auto">
            <a:xfrm>
              <a:off x="7402605" y="3536179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矩形 9"/>
            <p:cNvSpPr>
              <a:spLocks noChangeArrowheads="1"/>
            </p:cNvSpPr>
            <p:nvPr/>
          </p:nvSpPr>
          <p:spPr bwMode="auto">
            <a:xfrm>
              <a:off x="6898133" y="5138882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矩形 10"/>
            <p:cNvSpPr>
              <a:spLocks noChangeArrowheads="1"/>
            </p:cNvSpPr>
            <p:nvPr/>
          </p:nvSpPr>
          <p:spPr bwMode="auto">
            <a:xfrm>
              <a:off x="5128018" y="5158971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矩形 11"/>
            <p:cNvSpPr>
              <a:spLocks noChangeArrowheads="1"/>
            </p:cNvSpPr>
            <p:nvPr/>
          </p:nvSpPr>
          <p:spPr bwMode="auto">
            <a:xfrm>
              <a:off x="4708368" y="3549571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TextBox 12"/>
          <p:cNvSpPr>
            <a:spLocks noChangeArrowheads="1"/>
          </p:cNvSpPr>
          <p:nvPr/>
        </p:nvSpPr>
        <p:spPr bwMode="auto">
          <a:xfrm>
            <a:off x="6949503" y="1996505"/>
            <a:ext cx="3800351" cy="75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学生会首先要完成学院老师所布置的各项学生工作，其次就是要开动脑筋丰富大家的校园生活，敢做敢说维护大家的正当权益，为同学服务。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>
            <a:spLocks noChangeArrowheads="1"/>
          </p:cNvSpPr>
          <p:nvPr/>
        </p:nvSpPr>
        <p:spPr bwMode="auto">
          <a:xfrm>
            <a:off x="8681599" y="3916935"/>
            <a:ext cx="3839134" cy="75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在这里你可以交到很多志同道合的好朋友，还能学到课本以外很实用的工作技巧、待人方式、语言艺术，为今后步入社会打下良好的基础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14"/>
          <p:cNvSpPr>
            <a:spLocks noChangeArrowheads="1"/>
          </p:cNvSpPr>
          <p:nvPr/>
        </p:nvSpPr>
        <p:spPr bwMode="auto">
          <a:xfrm>
            <a:off x="7671811" y="5960566"/>
            <a:ext cx="4848922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下属组织是由学生会管理，加入下属组织并不代表加入学生会，但两者并不冲突。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15"/>
          <p:cNvSpPr>
            <a:spLocks noChangeArrowheads="1"/>
          </p:cNvSpPr>
          <p:nvPr/>
        </p:nvSpPr>
        <p:spPr bwMode="auto">
          <a:xfrm>
            <a:off x="718011" y="5812189"/>
            <a:ext cx="4223391" cy="75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学生会不需要你有特定的技能，只需要你有一颗想要丰富自我的心，带着你的热情，学生会的学长学姐会带着你一步一个脚印，共同学习，一起进步。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16"/>
          <p:cNvSpPr>
            <a:spLocks noChangeArrowheads="1"/>
          </p:cNvSpPr>
          <p:nvPr/>
        </p:nvSpPr>
        <p:spPr bwMode="auto">
          <a:xfrm>
            <a:off x="418831" y="3146092"/>
            <a:ext cx="3619389" cy="127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学生会是一个又严肃又活泼的组织，我们公私分明，工作中一丝不苟，私下里大家都是朋友，一起吃饭一起出游再寻常不过了。学业方面，只要你能够合理安排时间，奖学金依然会跑到你手里哒！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17"/>
          <p:cNvSpPr>
            <a:spLocks noChangeArrowheads="1"/>
          </p:cNvSpPr>
          <p:nvPr/>
        </p:nvSpPr>
        <p:spPr bwMode="auto">
          <a:xfrm>
            <a:off x="6949504" y="1489442"/>
            <a:ext cx="3800351" cy="47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学生会到底是干什么的？</a:t>
            </a:r>
          </a:p>
        </p:txBody>
      </p:sp>
      <p:sp>
        <p:nvSpPr>
          <p:cNvPr id="48" name="TextBox 18"/>
          <p:cNvSpPr>
            <a:spLocks noChangeArrowheads="1"/>
          </p:cNvSpPr>
          <p:nvPr/>
        </p:nvSpPr>
        <p:spPr bwMode="auto">
          <a:xfrm>
            <a:off x="8681599" y="2927305"/>
            <a:ext cx="4020151" cy="98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我在学生会里究竟能得到什么？</a:t>
            </a:r>
          </a:p>
        </p:txBody>
      </p:sp>
      <p:sp>
        <p:nvSpPr>
          <p:cNvPr id="49" name="TextBox 19"/>
          <p:cNvSpPr>
            <a:spLocks noChangeArrowheads="1"/>
          </p:cNvSpPr>
          <p:nvPr/>
        </p:nvSpPr>
        <p:spPr bwMode="auto">
          <a:xfrm>
            <a:off x="7648144" y="5422633"/>
            <a:ext cx="5053606" cy="41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360"/>
              </a:lnSpc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加入下属组织算不算加入学生会？</a:t>
            </a:r>
          </a:p>
        </p:txBody>
      </p:sp>
      <p:sp>
        <p:nvSpPr>
          <p:cNvPr id="50" name="TextBox 20"/>
          <p:cNvSpPr>
            <a:spLocks noChangeArrowheads="1"/>
          </p:cNvSpPr>
          <p:nvPr/>
        </p:nvSpPr>
        <p:spPr bwMode="auto">
          <a:xfrm>
            <a:off x="718011" y="4701966"/>
            <a:ext cx="4326300" cy="98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我没有什么特长可以加入学生会么？</a:t>
            </a:r>
          </a:p>
        </p:txBody>
      </p:sp>
      <p:sp>
        <p:nvSpPr>
          <p:cNvPr id="51" name="TextBox 21"/>
          <p:cNvSpPr>
            <a:spLocks noChangeArrowheads="1"/>
          </p:cNvSpPr>
          <p:nvPr/>
        </p:nvSpPr>
        <p:spPr bwMode="auto">
          <a:xfrm>
            <a:off x="372973" y="2035869"/>
            <a:ext cx="5182897" cy="98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学生会工作看上去好繁重，会不会很枯燥？会不会影响学业呢？</a:t>
            </a:r>
          </a:p>
        </p:txBody>
      </p:sp>
      <p:sp>
        <p:nvSpPr>
          <p:cNvPr id="52" name="TextBox 22"/>
          <p:cNvSpPr>
            <a:spLocks noChangeArrowheads="1"/>
          </p:cNvSpPr>
          <p:nvPr/>
        </p:nvSpPr>
        <p:spPr bwMode="auto">
          <a:xfrm>
            <a:off x="5796537" y="3980458"/>
            <a:ext cx="1039671" cy="60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请问</a:t>
            </a:r>
          </a:p>
        </p:txBody>
      </p:sp>
      <p:sp>
        <p:nvSpPr>
          <p:cNvPr id="23" name="矩形 22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2973" y="266550"/>
            <a:ext cx="2214535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猜你想说</a:t>
            </a:r>
            <a:r>
              <a:rPr lang="en-US" altLang="zh-CN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lang="zh-CN" altLang="en-US" sz="28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2973" y="731157"/>
            <a:ext cx="1919583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YOU WANT TO ASK……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432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0" y="7048618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535FD-E61E-4765-9F66-D77ED42CF0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86"/>
          <a:stretch/>
        </p:blipFill>
        <p:spPr>
          <a:xfrm>
            <a:off x="3379767" y="2210109"/>
            <a:ext cx="6099215" cy="28124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6FF1056-E9BF-4844-A6CC-18FD38882C36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0A570-013A-42AB-85EF-F741BE0A2CBA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307111-56DF-4E5D-9BDF-6EB078FE05C2}"/>
              </a:ext>
            </a:extLst>
          </p:cNvPr>
          <p:cNvSpPr txBox="1"/>
          <p:nvPr/>
        </p:nvSpPr>
        <p:spPr>
          <a:xfrm>
            <a:off x="372973" y="266550"/>
            <a:ext cx="2214535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猜你想说</a:t>
            </a:r>
            <a:r>
              <a:rPr lang="en-US" altLang="zh-CN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lang="zh-CN" altLang="en-US" sz="28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633782-2B83-45B7-A16D-5E65BC24DAF8}"/>
              </a:ext>
            </a:extLst>
          </p:cNvPr>
          <p:cNvSpPr txBox="1"/>
          <p:nvPr/>
        </p:nvSpPr>
        <p:spPr>
          <a:xfrm>
            <a:off x="372973" y="731157"/>
            <a:ext cx="1919583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YOU WANT TO ASK……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92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0" y="7048618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535FD-E61E-4765-9F66-D77ED42CF0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01" b="4178"/>
          <a:stretch/>
        </p:blipFill>
        <p:spPr>
          <a:xfrm>
            <a:off x="430675" y="2933089"/>
            <a:ext cx="11997400" cy="13681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6FF1056-E9BF-4844-A6CC-18FD38882C36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0A570-013A-42AB-85EF-F741BE0A2CBA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307111-56DF-4E5D-9BDF-6EB078FE05C2}"/>
              </a:ext>
            </a:extLst>
          </p:cNvPr>
          <p:cNvSpPr txBox="1"/>
          <p:nvPr/>
        </p:nvSpPr>
        <p:spPr>
          <a:xfrm>
            <a:off x="372973" y="266550"/>
            <a:ext cx="2214535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猜你想说</a:t>
            </a:r>
            <a:r>
              <a:rPr lang="en-US" altLang="zh-CN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lang="zh-CN" altLang="en-US" sz="28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633782-2B83-45B7-A16D-5E65BC24DAF8}"/>
              </a:ext>
            </a:extLst>
          </p:cNvPr>
          <p:cNvSpPr txBox="1"/>
          <p:nvPr/>
        </p:nvSpPr>
        <p:spPr>
          <a:xfrm>
            <a:off x="372973" y="731157"/>
            <a:ext cx="1919583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YOU WANT TO ASK……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115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0" y="7048618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FF1056-E9BF-4844-A6CC-18FD38882C36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0A570-013A-42AB-85EF-F741BE0A2CBA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307111-56DF-4E5D-9BDF-6EB078FE05C2}"/>
              </a:ext>
            </a:extLst>
          </p:cNvPr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扫码加入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633782-2B83-45B7-A16D-5E65BC24DAF8}"/>
              </a:ext>
            </a:extLst>
          </p:cNvPr>
          <p:cNvSpPr txBox="1"/>
          <p:nvPr/>
        </p:nvSpPr>
        <p:spPr>
          <a:xfrm>
            <a:off x="372973" y="731157"/>
            <a:ext cx="2230758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SWEEP THE CODE TO JOIN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86F68F-FB52-4CF8-B29F-888A51C7C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5" y="1013199"/>
            <a:ext cx="3726035" cy="51034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9555C0-1C64-407D-8794-1E688AF0C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01" y="1013198"/>
            <a:ext cx="3726034" cy="51034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142124-3B29-4F12-960E-D7EE8FC7B40B}"/>
              </a:ext>
            </a:extLst>
          </p:cNvPr>
          <p:cNvSpPr txBox="1"/>
          <p:nvPr/>
        </p:nvSpPr>
        <p:spPr>
          <a:xfrm>
            <a:off x="3834869" y="6027807"/>
            <a:ext cx="108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QQ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群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12ADA9-41F1-4F01-A780-6D519B74EA46}"/>
              </a:ext>
            </a:extLst>
          </p:cNvPr>
          <p:cNvSpPr txBox="1"/>
          <p:nvPr/>
        </p:nvSpPr>
        <p:spPr>
          <a:xfrm>
            <a:off x="7941543" y="603108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微信公众号</a:t>
            </a:r>
          </a:p>
        </p:txBody>
      </p:sp>
    </p:spTree>
    <p:extLst>
      <p:ext uri="{BB962C8B-B14F-4D97-AF65-F5344CB8AC3E}">
        <p14:creationId xmlns:p14="http://schemas.microsoft.com/office/powerpoint/2010/main" val="51763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61223" cy="7232650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60887" y="0"/>
            <a:ext cx="7797863" cy="7232650"/>
          </a:xfrm>
          <a:prstGeom prst="rect">
            <a:avLst/>
          </a:prstGeom>
          <a:solidFill>
            <a:srgbClr val="F1B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6507469" y="2772718"/>
            <a:ext cx="582723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学生会，欢迎你的加入</a:t>
            </a:r>
          </a:p>
        </p:txBody>
      </p:sp>
      <p:sp>
        <p:nvSpPr>
          <p:cNvPr id="17" name="文本框 66"/>
          <p:cNvSpPr txBox="1">
            <a:spLocks noChangeArrowheads="1"/>
          </p:cNvSpPr>
          <p:nvPr/>
        </p:nvSpPr>
        <p:spPr bwMode="auto">
          <a:xfrm>
            <a:off x="6507469" y="3800207"/>
            <a:ext cx="361464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Serve the students heart and soul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66"/>
          <p:cNvSpPr txBox="1">
            <a:spLocks noChangeArrowheads="1"/>
          </p:cNvSpPr>
          <p:nvPr/>
        </p:nvSpPr>
        <p:spPr bwMode="auto">
          <a:xfrm>
            <a:off x="6507469" y="3445299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全心全意为同学服务</a:t>
            </a:r>
          </a:p>
        </p:txBody>
      </p:sp>
      <p:sp>
        <p:nvSpPr>
          <p:cNvPr id="19" name="椭圆 18"/>
          <p:cNvSpPr/>
          <p:nvPr/>
        </p:nvSpPr>
        <p:spPr>
          <a:xfrm>
            <a:off x="3840684" y="2225096"/>
            <a:ext cx="2440406" cy="244040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FBD5A05-7FC5-4804-BD4D-F147941BA6B5}"/>
              </a:ext>
            </a:extLst>
          </p:cNvPr>
          <p:cNvSpPr/>
          <p:nvPr/>
        </p:nvSpPr>
        <p:spPr>
          <a:xfrm>
            <a:off x="4011177" y="2367677"/>
            <a:ext cx="2099420" cy="215524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2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24236"/>
            <a:ext cx="12858750" cy="44084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-9497"/>
            <a:ext cx="12858750" cy="2833734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0D7C47-4A4C-4D69-935C-D65A0C905862}"/>
              </a:ext>
            </a:extLst>
          </p:cNvPr>
          <p:cNvSpPr/>
          <p:nvPr/>
        </p:nvSpPr>
        <p:spPr>
          <a:xfrm>
            <a:off x="1604839" y="375965"/>
            <a:ext cx="9649072" cy="648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276D6D-7E37-43D0-98F2-3D9DBEBE9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5" y="519980"/>
            <a:ext cx="9288060" cy="6192689"/>
          </a:xfrm>
          <a:prstGeom prst="rect">
            <a:avLst/>
          </a:prstGeom>
          <a:ln w="165100">
            <a:noFill/>
          </a:ln>
        </p:spPr>
      </p:pic>
    </p:spTree>
    <p:extLst>
      <p:ext uri="{BB962C8B-B14F-4D97-AF65-F5344CB8AC3E}">
        <p14:creationId xmlns:p14="http://schemas.microsoft.com/office/powerpoint/2010/main" val="212970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10519742" y="1826419"/>
            <a:ext cx="997818" cy="997818"/>
          </a:xfrm>
          <a:prstGeom prst="ellipse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669735" y="1024037"/>
            <a:ext cx="1243732" cy="1243732"/>
          </a:xfrm>
          <a:prstGeom prst="ellipse">
            <a:avLst/>
          </a:prstGeom>
          <a:solidFill>
            <a:srgbClr val="F1B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48"/>
          <p:cNvSpPr txBox="1"/>
          <p:nvPr/>
        </p:nvSpPr>
        <p:spPr>
          <a:xfrm>
            <a:off x="10645191" y="1959228"/>
            <a:ext cx="725520" cy="7920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录</a:t>
            </a:r>
            <a:endParaRPr lang="en-US" altLang="zh-CN" sz="3200" cap="all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148"/>
          <p:cNvSpPr txBox="1"/>
          <p:nvPr/>
        </p:nvSpPr>
        <p:spPr>
          <a:xfrm>
            <a:off x="10021069" y="2362715"/>
            <a:ext cx="654218" cy="20882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rgbClr val="F1BE08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  <a:sym typeface="+mn-lt"/>
              </a:rPr>
              <a:t>CONTENT</a:t>
            </a:r>
            <a:endParaRPr lang="zh-CN" altLang="en-US" sz="2800" dirty="0">
              <a:solidFill>
                <a:srgbClr val="F1BE08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6" name="TextBox 148"/>
          <p:cNvSpPr txBox="1"/>
          <p:nvPr/>
        </p:nvSpPr>
        <p:spPr>
          <a:xfrm>
            <a:off x="9772417" y="1299920"/>
            <a:ext cx="995978" cy="7920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</a:t>
            </a:r>
            <a:endParaRPr lang="en-US" altLang="zh-CN" sz="4800" cap="all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08687" y="2336889"/>
            <a:ext cx="2121093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 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部门介绍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61023" y="2267769"/>
            <a:ext cx="3816424" cy="703139"/>
          </a:xfrm>
          <a:prstGeom prst="rect">
            <a:avLst/>
          </a:prstGeom>
          <a:noFill/>
          <a:ln>
            <a:solidFill>
              <a:srgbClr val="2A2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108687" y="3290862"/>
            <a:ext cx="2121093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 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荣誉展示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61023" y="3220269"/>
            <a:ext cx="3816424" cy="703139"/>
          </a:xfrm>
          <a:prstGeom prst="rect">
            <a:avLst/>
          </a:prstGeom>
          <a:noFill/>
          <a:ln>
            <a:solidFill>
              <a:srgbClr val="2A2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943787" y="4241889"/>
            <a:ext cx="2839240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 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猜你想说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……</a:t>
            </a:r>
          </a:p>
        </p:txBody>
      </p:sp>
      <p:sp>
        <p:nvSpPr>
          <p:cNvPr id="25" name="矩形 24"/>
          <p:cNvSpPr/>
          <p:nvPr/>
        </p:nvSpPr>
        <p:spPr>
          <a:xfrm>
            <a:off x="3261023" y="4172769"/>
            <a:ext cx="3816424" cy="703139"/>
          </a:xfrm>
          <a:prstGeom prst="rect">
            <a:avLst/>
          </a:prstGeom>
          <a:noFill/>
          <a:ln>
            <a:solidFill>
              <a:srgbClr val="2A2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0" y="7008603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371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14" grpId="0"/>
      <p:bldP spid="15" grpId="0"/>
      <p:bldP spid="16" grpId="0"/>
      <p:bldP spid="17" grpId="0"/>
      <p:bldP spid="18" grpId="0" animBg="1"/>
      <p:bldP spid="22" grpId="0"/>
      <p:bldP spid="23" grpId="0" animBg="1"/>
      <p:bldP spid="24" grpId="0"/>
      <p:bldP spid="25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0" y="7008603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668896" y="2586220"/>
            <a:ext cx="1520958" cy="1764312"/>
            <a:chOff x="5668896" y="2586220"/>
            <a:chExt cx="1520958" cy="1764312"/>
          </a:xfrm>
        </p:grpSpPr>
        <p:sp>
          <p:nvSpPr>
            <p:cNvPr id="19" name="六边形 18"/>
            <p:cNvSpPr/>
            <p:nvPr/>
          </p:nvSpPr>
          <p:spPr>
            <a:xfrm rot="5400000">
              <a:off x="5547219" y="2707897"/>
              <a:ext cx="1764312" cy="1520958"/>
            </a:xfrm>
            <a:prstGeom prst="hexagon">
              <a:avLst/>
            </a:prstGeom>
            <a:gradFill flip="none" rotWithShape="1">
              <a:gsLst>
                <a:gs pos="100000">
                  <a:schemeClr val="bg1">
                    <a:shade val="67500"/>
                    <a:satMod val="115000"/>
                  </a:schemeClr>
                </a:gs>
                <a:gs pos="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76200" cap="flat" cmpd="sng" algn="ctr">
              <a:solidFill>
                <a:srgbClr val="F1BE08"/>
              </a:solidFill>
              <a:prstDash val="solid"/>
            </a:ln>
            <a:effectLst>
              <a:outerShdw blurRad="381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64326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898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0" name="六边形 19"/>
            <p:cNvSpPr/>
            <p:nvPr/>
          </p:nvSpPr>
          <p:spPr>
            <a:xfrm rot="5400000">
              <a:off x="5675198" y="2818224"/>
              <a:ext cx="1508354" cy="1300305"/>
            </a:xfrm>
            <a:prstGeom prst="hexagon">
              <a:avLst/>
            </a:prstGeom>
            <a:solidFill>
              <a:srgbClr val="F1BE08"/>
            </a:solidFill>
            <a:ln w="25400" cap="flat" cmpd="sng" algn="ctr">
              <a:solidFill>
                <a:srgbClr val="F1BE08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64326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898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30" name="TextBox 4"/>
          <p:cNvSpPr txBox="1"/>
          <p:nvPr/>
        </p:nvSpPr>
        <p:spPr>
          <a:xfrm>
            <a:off x="5977128" y="2902836"/>
            <a:ext cx="90449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75" dirty="0">
                <a:solidFill>
                  <a:schemeClr val="bg1"/>
                </a:solidFill>
                <a:latin typeface="Agency FB" panose="020B0503020202020204" pitchFamily="34" charset="0"/>
              </a:rPr>
              <a:t>Part </a:t>
            </a:r>
          </a:p>
          <a:p>
            <a:pPr algn="ctr"/>
            <a:r>
              <a:rPr lang="en-US" altLang="zh-CN" sz="3375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3375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18896" y="4539169"/>
            <a:ext cx="1620957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部门介绍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62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93" y="1265310"/>
            <a:ext cx="7632848" cy="51125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00078" y="1948972"/>
            <a:ext cx="5329867" cy="1462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19565" y="5594188"/>
            <a:ext cx="2510380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978111" y="3947540"/>
            <a:ext cx="3151834" cy="92725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品牌活动：部长联谊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室外淘园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全体大例会</a:t>
            </a:r>
            <a:endParaRPr lang="en-US" altLang="zh-CN" sz="1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944731" y="2002760"/>
            <a:ext cx="5040560" cy="146208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办公室作为“上传下达” 的学生会枢纽。以协助主席团工作、处理会内日常事务为工作中心。日常负责档案、文件整理，以及会议通知、考勤、记录等相关事务。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885759" y="5649372"/>
            <a:ext cx="2099532" cy="38835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下属组织：爱心团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2B5C69-A376-4C68-A67B-49E6D45FE22E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8418C0-E1C8-47E8-9FD1-0C338CD33A66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2D8821-414C-4F54-8009-A6CFF5664E02}"/>
              </a:ext>
            </a:extLst>
          </p:cNvPr>
          <p:cNvSpPr txBox="1"/>
          <p:nvPr/>
        </p:nvSpPr>
        <p:spPr>
          <a:xfrm>
            <a:off x="884759" y="291351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办公室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981F78-CC66-4CE8-A714-149CE08542C0}"/>
              </a:ext>
            </a:extLst>
          </p:cNvPr>
          <p:cNvSpPr txBox="1"/>
          <p:nvPr/>
        </p:nvSpPr>
        <p:spPr>
          <a:xfrm>
            <a:off x="372973" y="731157"/>
            <a:ext cx="2110148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ADMINISTRATION OFFICE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4A746-7B14-44D0-8C27-40346E980A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0" y="341895"/>
            <a:ext cx="431829" cy="4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 animBg="1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119" y="1096045"/>
            <a:ext cx="8280920" cy="55444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493625" y="4408413"/>
            <a:ext cx="4639606" cy="1728192"/>
          </a:xfrm>
          <a:prstGeom prst="rect">
            <a:avLst/>
          </a:prstGeom>
          <a:solidFill>
            <a:schemeClr val="accent1">
              <a:alpha val="76862"/>
            </a:schemeClr>
          </a:solidFill>
          <a:ln>
            <a:noFill/>
          </a:ln>
          <a:extLst/>
        </p:spPr>
        <p:txBody>
          <a:bodyPr lIns="189833" tIns="113900" rIns="189833" bIns="1139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传媒部是院学生会的窗口，以油墨水彩和照相机为武器，用宣传单和海报展现着精彩的生活。我们拥有艺术的眼光、创新的意识、正确的理念，用色彩绘制着梦想。我们可以用激情和智慧把最新、最全、最真实的新闻，送到校园的每个角落。</a:t>
            </a:r>
            <a:endParaRPr lang="en-US" altLang="zh-CN" sz="18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0517" y="1422018"/>
            <a:ext cx="2176450" cy="607068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部门职能：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68741" y="2081383"/>
            <a:ext cx="1952321" cy="119463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微信平台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媒体制作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新闻报道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1382F2-460B-4CC1-AC3A-D9CDCEE61E08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E04261-8CCA-45CB-9F74-2E04A4AA0636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43B57F-26AB-43F7-8C73-0BBB06AE4C27}"/>
              </a:ext>
            </a:extLst>
          </p:cNvPr>
          <p:cNvSpPr txBox="1"/>
          <p:nvPr/>
        </p:nvSpPr>
        <p:spPr>
          <a:xfrm>
            <a:off x="884759" y="291351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传媒部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A08753-DCED-4A50-950A-23E0B870D8CB}"/>
              </a:ext>
            </a:extLst>
          </p:cNvPr>
          <p:cNvSpPr txBox="1"/>
          <p:nvPr/>
        </p:nvSpPr>
        <p:spPr>
          <a:xfrm>
            <a:off x="372973" y="731157"/>
            <a:ext cx="1762296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MEDIA DEPARTMENT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4516D8-F6E1-405D-9FB7-B5753F2BEC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1" y="341895"/>
            <a:ext cx="415906" cy="4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119" y="1096045"/>
            <a:ext cx="8280920" cy="55444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493625" y="4408413"/>
            <a:ext cx="4423582" cy="1540457"/>
          </a:xfrm>
          <a:prstGeom prst="rect">
            <a:avLst/>
          </a:prstGeom>
          <a:solidFill>
            <a:schemeClr val="accent1">
              <a:alpha val="76862"/>
            </a:schemeClr>
          </a:solidFill>
          <a:ln>
            <a:noFill/>
          </a:ln>
          <a:extLst/>
        </p:spPr>
        <p:txBody>
          <a:bodyPr lIns="189833" tIns="113900" rIns="189833" bIns="1139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本着“服务同学，想同学之所想，急同学之所急”的宗旨负责全院同学的生活问题。为同学们创造一个良好的校园生活，学习环境。着力为我院同学创造一个安全放心的生活环境。</a:t>
            </a:r>
            <a:endParaRPr lang="en-US" altLang="zh-CN" sz="18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0517" y="1422018"/>
            <a:ext cx="2176450" cy="607068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品牌活动：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68741" y="2081383"/>
            <a:ext cx="2096338" cy="119463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美食文化节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女生节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权益维护小站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1382F2-460B-4CC1-AC3A-D9CDCEE61E08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E04261-8CCA-45CB-9F74-2E04A4AA0636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43B57F-26AB-43F7-8C73-0BBB06AE4C27}"/>
              </a:ext>
            </a:extLst>
          </p:cNvPr>
          <p:cNvSpPr txBox="1"/>
          <p:nvPr/>
        </p:nvSpPr>
        <p:spPr>
          <a:xfrm>
            <a:off x="884759" y="291351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生活部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A08753-DCED-4A50-950A-23E0B870D8CB}"/>
              </a:ext>
            </a:extLst>
          </p:cNvPr>
          <p:cNvSpPr txBox="1"/>
          <p:nvPr/>
        </p:nvSpPr>
        <p:spPr>
          <a:xfrm>
            <a:off x="372973" y="731157"/>
            <a:ext cx="1608857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LIFE DEPARTMENT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4516D8-F6E1-405D-9FB7-B5753F2BEC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6" y="341895"/>
            <a:ext cx="427176" cy="4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93" y="1265310"/>
            <a:ext cx="7632848" cy="51125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00078" y="1948972"/>
            <a:ext cx="5329867" cy="1462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19565" y="5594188"/>
            <a:ext cx="2510380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978111" y="3947539"/>
            <a:ext cx="3151834" cy="118095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品牌活动：新生杯篮球赛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趣味运动会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体育文化周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健身操大赛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946154" y="2002760"/>
            <a:ext cx="5037713" cy="1613565"/>
          </a:xfrm>
          <a:prstGeom prst="rect">
            <a:avLst/>
          </a:prstGeom>
          <a:noFill/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体育部是承担学校及学院各种大型体育赛事活动的唯一部门。以“风林火山”为口号，“挑战自我”为宗旨，鼓励每一位同学参与体育运动，突破自我，享受过程，感受乐趣。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885759" y="5649372"/>
            <a:ext cx="2099532" cy="38835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下属组织：四大球队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2B5C69-A376-4C68-A67B-49E6D45FE22E}"/>
              </a:ext>
            </a:extLst>
          </p:cNvPr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8418C0-E1C8-47E8-9FD1-0C338CD33A66}"/>
              </a:ext>
            </a:extLst>
          </p:cNvPr>
          <p:cNvSpPr/>
          <p:nvPr/>
        </p:nvSpPr>
        <p:spPr>
          <a:xfrm>
            <a:off x="11837790" y="362214"/>
            <a:ext cx="1020603" cy="586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278"/>
            <a:endParaRPr lang="zh-CN" altLang="en-US" sz="1969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2D8821-414C-4F54-8009-A6CFF5664E02}"/>
              </a:ext>
            </a:extLst>
          </p:cNvPr>
          <p:cNvSpPr txBox="1"/>
          <p:nvPr/>
        </p:nvSpPr>
        <p:spPr>
          <a:xfrm>
            <a:off x="884759" y="291351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体育部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981F78-CC66-4CE8-A714-149CE08542C0}"/>
              </a:ext>
            </a:extLst>
          </p:cNvPr>
          <p:cNvSpPr txBox="1"/>
          <p:nvPr/>
        </p:nvSpPr>
        <p:spPr>
          <a:xfrm>
            <a:off x="372973" y="731157"/>
            <a:ext cx="1913876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SPORTS DEPARTMENT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4A746-7B14-44D0-8C27-40346E980A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0" y="344247"/>
            <a:ext cx="431829" cy="42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9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 animBg="1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sl150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6|1.7|1.7|1.3|1.2"/>
</p:tagLst>
</file>

<file path=ppt/theme/theme1.xml><?xml version="1.0" encoding="utf-8"?>
<a:theme xmlns:a="http://schemas.openxmlformats.org/drawingml/2006/main" name="1_自定义设计方案">
  <a:themeElements>
    <a:clrScheme name="自定义 1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D00"/>
      </a:accent1>
      <a:accent2>
        <a:srgbClr val="18191C"/>
      </a:accent2>
      <a:accent3>
        <a:srgbClr val="FFBD00"/>
      </a:accent3>
      <a:accent4>
        <a:srgbClr val="18191C"/>
      </a:accent4>
      <a:accent5>
        <a:srgbClr val="FFBD00"/>
      </a:accent5>
      <a:accent6>
        <a:srgbClr val="18191C"/>
      </a:accent6>
      <a:hlink>
        <a:srgbClr val="FFBD00"/>
      </a:hlink>
      <a:folHlink>
        <a:srgbClr val="18191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1330</Words>
  <Application>Microsoft Office PowerPoint</Application>
  <PresentationFormat>自定义</PresentationFormat>
  <Paragraphs>244</Paragraphs>
  <Slides>26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冬青黑体简体中文 W3</vt:lpstr>
      <vt:lpstr>黑体</vt:lpstr>
      <vt:lpstr>宋体</vt:lpstr>
      <vt:lpstr>微软雅黑</vt:lpstr>
      <vt:lpstr>Agency FB</vt:lpstr>
      <vt:lpstr>Arial</vt:lpstr>
      <vt:lpstr>Calibri</vt:lpstr>
      <vt:lpstr>Calibri Light</vt:lpstr>
      <vt:lpstr>Cambria Math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bsl150.pptx</dc:title>
  <dc:creator/>
  <cp:lastModifiedBy/>
  <cp:revision>1</cp:revision>
  <dcterms:created xsi:type="dcterms:W3CDTF">2016-09-18T06:51:19Z</dcterms:created>
  <dcterms:modified xsi:type="dcterms:W3CDTF">2018-09-01T11:27:30Z</dcterms:modified>
</cp:coreProperties>
</file>